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56"/>
  </p:notesMasterIdLst>
  <p:sldIdLst>
    <p:sldId id="256" r:id="rId4"/>
    <p:sldId id="361" r:id="rId5"/>
    <p:sldId id="317" r:id="rId6"/>
    <p:sldId id="344" r:id="rId7"/>
    <p:sldId id="362" r:id="rId8"/>
    <p:sldId id="312" r:id="rId9"/>
    <p:sldId id="393" r:id="rId10"/>
    <p:sldId id="384" r:id="rId11"/>
    <p:sldId id="386" r:id="rId12"/>
    <p:sldId id="327" r:id="rId13"/>
    <p:sldId id="328" r:id="rId14"/>
    <p:sldId id="329" r:id="rId15"/>
    <p:sldId id="357" r:id="rId16"/>
    <p:sldId id="330" r:id="rId17"/>
    <p:sldId id="363" r:id="rId18"/>
    <p:sldId id="331" r:id="rId19"/>
    <p:sldId id="364" r:id="rId20"/>
    <p:sldId id="332" r:id="rId21"/>
    <p:sldId id="365" r:id="rId22"/>
    <p:sldId id="333" r:id="rId23"/>
    <p:sldId id="366" r:id="rId24"/>
    <p:sldId id="334" r:id="rId25"/>
    <p:sldId id="395" r:id="rId26"/>
    <p:sldId id="335" r:id="rId27"/>
    <p:sldId id="336" r:id="rId28"/>
    <p:sldId id="367" r:id="rId29"/>
    <p:sldId id="337" r:id="rId30"/>
    <p:sldId id="375" r:id="rId31"/>
    <p:sldId id="377" r:id="rId32"/>
    <p:sldId id="378" r:id="rId33"/>
    <p:sldId id="379" r:id="rId34"/>
    <p:sldId id="387" r:id="rId35"/>
    <p:sldId id="388" r:id="rId36"/>
    <p:sldId id="389" r:id="rId37"/>
    <p:sldId id="390" r:id="rId38"/>
    <p:sldId id="392" r:id="rId39"/>
    <p:sldId id="338" r:id="rId40"/>
    <p:sldId id="345" r:id="rId41"/>
    <p:sldId id="346" r:id="rId42"/>
    <p:sldId id="380" r:id="rId43"/>
    <p:sldId id="381" r:id="rId44"/>
    <p:sldId id="347" r:id="rId45"/>
    <p:sldId id="348" r:id="rId46"/>
    <p:sldId id="382" r:id="rId47"/>
    <p:sldId id="383" r:id="rId48"/>
    <p:sldId id="349" r:id="rId49"/>
    <p:sldId id="353" r:id="rId50"/>
    <p:sldId id="354" r:id="rId51"/>
    <p:sldId id="352" r:id="rId52"/>
    <p:sldId id="355" r:id="rId53"/>
    <p:sldId id="356" r:id="rId54"/>
    <p:sldId id="39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89339" autoAdjust="0"/>
  </p:normalViewPr>
  <p:slideViewPr>
    <p:cSldViewPr snapToGrid="0">
      <p:cViewPr varScale="1">
        <p:scale>
          <a:sx n="88" d="100"/>
          <a:sy n="88" d="100"/>
        </p:scale>
        <p:origin x="9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Conditional</a:t>
            </a:r>
            <a:r>
              <a:rPr lang="en-US" sz="2400" baseline="0"/>
              <a:t> Effect of PTS on DELINQUENCY</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HETERO</c:v>
          </c:tx>
          <c:spPr>
            <a:ln w="15875" cap="rnd">
              <a:solidFill>
                <a:schemeClr val="accent1">
                  <a:lumMod val="75000"/>
                </a:schemeClr>
              </a:solidFill>
              <a:prstDash val="lgDashDot"/>
              <a:round/>
            </a:ln>
            <a:effectLst/>
          </c:spPr>
          <c:marker>
            <c:symbol val="none"/>
          </c:marker>
          <c:cat>
            <c:strRef>
              <c:f>Sheet1!$B$5:$B$7</c:f>
              <c:strCache>
                <c:ptCount val="3"/>
                <c:pt idx="0">
                  <c:v>16th</c:v>
                </c:pt>
                <c:pt idx="1">
                  <c:v> 50th</c:v>
                </c:pt>
                <c:pt idx="2">
                  <c:v>84th</c:v>
                </c:pt>
              </c:strCache>
            </c:strRef>
          </c:cat>
          <c:val>
            <c:numRef>
              <c:f>Sheet1!$C$5:$C$7</c:f>
              <c:numCache>
                <c:formatCode>General</c:formatCode>
                <c:ptCount val="3"/>
                <c:pt idx="0">
                  <c:v>1.9502999999999999</c:v>
                </c:pt>
                <c:pt idx="1">
                  <c:v>1.6877</c:v>
                </c:pt>
                <c:pt idx="2">
                  <c:v>1.4629000000000001</c:v>
                </c:pt>
              </c:numCache>
            </c:numRef>
          </c:val>
          <c:smooth val="0"/>
          <c:extLst>
            <c:ext xmlns:c16="http://schemas.microsoft.com/office/drawing/2014/chart" uri="{C3380CC4-5D6E-409C-BE32-E72D297353CC}">
              <c16:uniqueId val="{00000000-2A9B-41D9-ADD7-4300A88013D8}"/>
            </c:ext>
          </c:extLst>
        </c:ser>
        <c:ser>
          <c:idx val="1"/>
          <c:order val="1"/>
          <c:tx>
            <c:strRef>
              <c:f>Sheet1!$D$4</c:f>
              <c:strCache>
                <c:ptCount val="1"/>
                <c:pt idx="0">
                  <c:v>SEXMIN</c:v>
                </c:pt>
              </c:strCache>
            </c:strRef>
          </c:tx>
          <c:spPr>
            <a:ln w="15875" cap="rnd">
              <a:solidFill>
                <a:schemeClr val="accent6"/>
              </a:solidFill>
              <a:prstDash val="dash"/>
              <a:round/>
            </a:ln>
            <a:effectLst/>
          </c:spPr>
          <c:marker>
            <c:symbol val="none"/>
          </c:marker>
          <c:val>
            <c:numRef>
              <c:f>Sheet1!$C$8:$C$10</c:f>
              <c:numCache>
                <c:formatCode>General</c:formatCode>
                <c:ptCount val="3"/>
                <c:pt idx="0">
                  <c:v>2.3027000000000002</c:v>
                </c:pt>
                <c:pt idx="1">
                  <c:v>3.5466000000000002</c:v>
                </c:pt>
                <c:pt idx="2">
                  <c:v>4.6115000000000004</c:v>
                </c:pt>
              </c:numCache>
            </c:numRef>
          </c:val>
          <c:smooth val="0"/>
          <c:extLst>
            <c:ext xmlns:c16="http://schemas.microsoft.com/office/drawing/2014/chart" uri="{C3380CC4-5D6E-409C-BE32-E72D297353CC}">
              <c16:uniqueId val="{00000001-2A9B-41D9-ADD7-4300A88013D8}"/>
            </c:ext>
          </c:extLst>
        </c:ser>
        <c:dLbls>
          <c:showLegendKey val="0"/>
          <c:showVal val="0"/>
          <c:showCatName val="0"/>
          <c:showSerName val="0"/>
          <c:showPercent val="0"/>
          <c:showBubbleSize val="0"/>
        </c:dLbls>
        <c:smooth val="0"/>
        <c:axId val="304423360"/>
        <c:axId val="304424608"/>
      </c:lineChart>
      <c:catAx>
        <c:axId val="3044233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PTS percentiles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424608"/>
        <c:crosses val="autoZero"/>
        <c:auto val="1"/>
        <c:lblAlgn val="ctr"/>
        <c:lblOffset val="100"/>
        <c:noMultiLvlLbl val="0"/>
      </c:catAx>
      <c:valAx>
        <c:axId val="304424608"/>
        <c:scaling>
          <c:orientation val="minMax"/>
        </c:scaling>
        <c:delete val="0"/>
        <c:axPos val="l"/>
        <c:majorGridlines>
          <c:spPr>
            <a:ln w="9525" cap="flat" cmpd="sng" algn="ctr">
              <a:noFill/>
              <a:prstDash val="sysDash"/>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Delinquency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423360"/>
        <c:crosses val="autoZero"/>
        <c:crossBetween val="between"/>
        <c:majorUnit val="1"/>
      </c:valAx>
      <c:spPr>
        <a:solidFill>
          <a:schemeClr val="accent1">
            <a:lumMod val="40000"/>
            <a:lumOff val="60000"/>
            <a:alpha val="23000"/>
          </a:schemeClr>
        </a:solid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9FFBE-5030-44F7-83E7-E49D8BAB088D}"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C0375-9184-403A-85CD-55874B7EAD60}" type="slidenum">
              <a:rPr lang="en-US" smtClean="0"/>
              <a:t>‹#›</a:t>
            </a:fld>
            <a:endParaRPr lang="en-US"/>
          </a:p>
        </p:txBody>
      </p:sp>
    </p:spTree>
    <p:extLst>
      <p:ext uri="{BB962C8B-B14F-4D97-AF65-F5344CB8AC3E}">
        <p14:creationId xmlns:p14="http://schemas.microsoft.com/office/powerpoint/2010/main" val="8419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51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1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4FC0-8BFA-02E2-324E-3A5A5B5F8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D0F99-7B38-D0F5-F286-B27FA1AE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A6F04-C4EC-EBD3-67A8-06B9FDD94F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75C5F-CE69-ACF2-FF79-B9FDF9E52B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49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0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statistical model translates into three equations, because the model contains three consequent variables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44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 effect of the manipulation in this serial multiple mediator model is exactly the same as in the parallel multiple mediator model because whether the mediators are modeled as causally influencing each other or not does not change the model of Y</a:t>
            </a:r>
          </a:p>
          <a:p>
            <a:r>
              <a:rPr lang="en-US" dirty="0"/>
              <a:t>Location of the article in the newspaper continues to be unrelated to intentions to buy sugar independent of the effect of perceived importance and presumed media influence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26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1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interpretation is that no specific indirect effect is statistically different than any other specific indirect effect.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93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extent to which VEX affects depression </a:t>
            </a:r>
            <a:r>
              <a:rPr lang="en-US" i="1" dirty="0"/>
              <a:t>through its impact on PTSS.</a:t>
            </a:r>
            <a:endParaRPr lang="en-US" dirty="0"/>
          </a:p>
          <a:p>
            <a:r>
              <a:rPr lang="en-US" dirty="0"/>
              <a:t>The extent to which PTSS affects depression </a:t>
            </a:r>
            <a:r>
              <a:rPr lang="en-US" i="1" dirty="0"/>
              <a:t>through its impact on school connectedness.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45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of PTSS on DELINQ is greater for SEXMIN compared to non-SEXMIN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0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of PTS on delinquency depends on sexual minority status</a:t>
            </a:r>
          </a:p>
          <a:p>
            <a:r>
              <a:rPr lang="en-US" dirty="0"/>
              <a:t>1.7075 - .0450ptss + 1.7454 + .2579ptss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B6730-10A4-4367-9D5C-52DA2F643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6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039-32D2-293C-D670-0167184C3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3F04A-0F7B-AEA5-51ED-30DC772D5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6EB90A-6476-F911-A7F6-2724BDCE0493}"/>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768D7B67-550E-8325-7144-925CE64D7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1F7E7-A7C4-FD63-1305-FFBC843D6C44}"/>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52295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CA61-854C-4976-3C7D-98F6E8BFD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0DE0C-8314-05AF-E84A-DB264D6FC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D5417-7BD0-9C34-31C6-B811AD80F706}"/>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E6479E03-DF60-436E-C8F9-9E1D8FC4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26810-2401-7FFF-0FC0-6F041B8D84BE}"/>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101243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E2A38-ED3C-7207-F246-65C45A7C2E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90427-3C42-FD07-5538-AB086BD36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B2921-9904-B859-F998-F258754D10AC}"/>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BD470090-9FB9-D96D-896B-C94245B5D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08290-349D-D281-4444-AC36064194A6}"/>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270103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3701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8692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07225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4664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24734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4190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48236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3/23/2025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2426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68C4-101F-A679-3437-B44F4E062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5E4D2-5404-95BA-0B10-657356C2B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4571-93ED-8FFF-0D98-15129D0CAE49}"/>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8B272A13-702D-EBB0-69A4-6810FC0A7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3417A-3FE2-0A55-9780-60436F1CAC67}"/>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2695336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969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12742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67850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24914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3918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2699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00496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4870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9056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7387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21F3-4F7E-2A85-E23D-F16B8EBC6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8C9CE3-21E4-4B56-58FD-09F9BBA3EB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CCDE84-ABC0-E396-D500-2C097585C020}"/>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9D333C73-1ECE-38EF-BB6B-6A65D1F59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7F046-E863-535D-AD77-54CEABDC4006}"/>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74753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09084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7807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999F-CDB7-A9EE-3AEF-9DB5D41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9ECD6-AB5E-84EA-F434-F10F7AFB4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772E62-B707-F521-C2A4-F5055780E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410CA-E343-4276-52EF-1B564A7DE330}"/>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6" name="Footer Placeholder 5">
            <a:extLst>
              <a:ext uri="{FF2B5EF4-FFF2-40B4-BE49-F238E27FC236}">
                <a16:creationId xmlns:a16="http://schemas.microsoft.com/office/drawing/2014/main" id="{31612A79-395B-94DA-8BE1-2812708A3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5C291-A52A-F8A0-051C-17798E573E32}"/>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143342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0F75-9138-1F7D-92EE-0BE392DF5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EE45-6254-0E31-8BDF-D45A5B253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A14D07-231B-B25D-7E16-C86138035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E8E2F-28DF-E986-54CA-7EA7498D8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9D5B46-E07A-72EC-1B3E-33976DCE91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FDF654-C2E4-AA24-28D2-A96FB8F14471}"/>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8" name="Footer Placeholder 7">
            <a:extLst>
              <a:ext uri="{FF2B5EF4-FFF2-40B4-BE49-F238E27FC236}">
                <a16:creationId xmlns:a16="http://schemas.microsoft.com/office/drawing/2014/main" id="{F0050825-1A03-D7C3-3F68-A1E2FA8470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636ED3-483C-1900-A145-9F331A6BC405}"/>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239301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8C82-AD4D-1328-F120-7AAD1EE3B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5C49-3A51-BC9F-82F2-0B9DC73082C7}"/>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4" name="Footer Placeholder 3">
            <a:extLst>
              <a:ext uri="{FF2B5EF4-FFF2-40B4-BE49-F238E27FC236}">
                <a16:creationId xmlns:a16="http://schemas.microsoft.com/office/drawing/2014/main" id="{AF4BEC37-57F0-F914-45C6-0B9C7CAF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52B3A-CA23-7C2B-573C-47F6750B5ECC}"/>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190723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85647-4BD3-3B10-A08A-630902E47931}"/>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3" name="Footer Placeholder 2">
            <a:extLst>
              <a:ext uri="{FF2B5EF4-FFF2-40B4-BE49-F238E27FC236}">
                <a16:creationId xmlns:a16="http://schemas.microsoft.com/office/drawing/2014/main" id="{37CA6488-67B4-79F2-4B27-00E0533506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F34E8-8038-FA59-FCAA-69B3E038B1B8}"/>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36829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2D6D-83F7-CD6E-17FD-92FD219C6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AEEC56-6C22-4CB8-3806-F826F4F0D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786C1-B926-EAE5-37F1-074FDE967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50530-BB16-82BD-6BE7-713A2871E227}"/>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6" name="Footer Placeholder 5">
            <a:extLst>
              <a:ext uri="{FF2B5EF4-FFF2-40B4-BE49-F238E27FC236}">
                <a16:creationId xmlns:a16="http://schemas.microsoft.com/office/drawing/2014/main" id="{108CBACA-D2BD-DB37-AF4B-C15D9AD06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BD511-E86B-1460-7280-A1E86C5FB40D}"/>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3037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456D-1B7E-C03C-A45A-FDE4852E8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873F69-AA3E-B82F-6047-15FBFAA45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1A6B03-5339-2BC0-3048-54CD58579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22743-650D-08D6-0E19-E2E041C4BF1F}"/>
              </a:ext>
            </a:extLst>
          </p:cNvPr>
          <p:cNvSpPr>
            <a:spLocks noGrp="1"/>
          </p:cNvSpPr>
          <p:nvPr>
            <p:ph type="dt" sz="half" idx="10"/>
          </p:nvPr>
        </p:nvSpPr>
        <p:spPr/>
        <p:txBody>
          <a:bodyPr/>
          <a:lstStyle/>
          <a:p>
            <a:fld id="{9D62F507-0A30-4342-87F2-630C73F7079A}" type="datetimeFigureOut">
              <a:rPr lang="en-US" smtClean="0"/>
              <a:t>3/23/2025</a:t>
            </a:fld>
            <a:endParaRPr lang="en-US"/>
          </a:p>
        </p:txBody>
      </p:sp>
      <p:sp>
        <p:nvSpPr>
          <p:cNvPr id="6" name="Footer Placeholder 5">
            <a:extLst>
              <a:ext uri="{FF2B5EF4-FFF2-40B4-BE49-F238E27FC236}">
                <a16:creationId xmlns:a16="http://schemas.microsoft.com/office/drawing/2014/main" id="{1ABDF524-8719-CA35-3114-320230AEA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07034-5033-F143-9C31-63D2BFC52A4B}"/>
              </a:ext>
            </a:extLst>
          </p:cNvPr>
          <p:cNvSpPr>
            <a:spLocks noGrp="1"/>
          </p:cNvSpPr>
          <p:nvPr>
            <p:ph type="sldNum" sz="quarter" idx="12"/>
          </p:nvPr>
        </p:nvSpPr>
        <p:spPr/>
        <p:txBody>
          <a:bodyPr/>
          <a:lstStyle/>
          <a:p>
            <a:fld id="{BEFFC7CB-9F86-4672-9B53-E32DEA5CA613}" type="slidenum">
              <a:rPr lang="en-US" smtClean="0"/>
              <a:t>‹#›</a:t>
            </a:fld>
            <a:endParaRPr lang="en-US"/>
          </a:p>
        </p:txBody>
      </p:sp>
    </p:spTree>
    <p:extLst>
      <p:ext uri="{BB962C8B-B14F-4D97-AF65-F5344CB8AC3E}">
        <p14:creationId xmlns:p14="http://schemas.microsoft.com/office/powerpoint/2010/main" val="323605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EF010-B379-9559-D468-19D6F8532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F16DE-4F33-4FC3-4BF9-A29B0C209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4C1FB-B49C-8A82-3905-0B9B3C5E9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62F507-0A30-4342-87F2-630C73F7079A}" type="datetimeFigureOut">
              <a:rPr lang="en-US" smtClean="0"/>
              <a:t>3/23/2025</a:t>
            </a:fld>
            <a:endParaRPr lang="en-US"/>
          </a:p>
        </p:txBody>
      </p:sp>
      <p:sp>
        <p:nvSpPr>
          <p:cNvPr id="5" name="Footer Placeholder 4">
            <a:extLst>
              <a:ext uri="{FF2B5EF4-FFF2-40B4-BE49-F238E27FC236}">
                <a16:creationId xmlns:a16="http://schemas.microsoft.com/office/drawing/2014/main" id="{A2109CD6-07CC-DEC4-9CD0-D30BB3974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1ECA28-AABE-F73E-F49C-6AEA51D64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FFC7CB-9F86-4672-9B53-E32DEA5CA613}" type="slidenum">
              <a:rPr lang="en-US" smtClean="0"/>
              <a:t>‹#›</a:t>
            </a:fld>
            <a:endParaRPr lang="en-US"/>
          </a:p>
        </p:txBody>
      </p:sp>
    </p:spTree>
    <p:extLst>
      <p:ext uri="{BB962C8B-B14F-4D97-AF65-F5344CB8AC3E}">
        <p14:creationId xmlns:p14="http://schemas.microsoft.com/office/powerpoint/2010/main" val="15382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3/23/2025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818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Natasha K. Bowen, March 23-24, 2018</a:t>
            </a:r>
            <a:endParaRPr lang="en-US" dirty="0"/>
          </a:p>
        </p:txBody>
      </p:sp>
    </p:spTree>
    <p:extLst>
      <p:ext uri="{BB962C8B-B14F-4D97-AF65-F5344CB8AC3E}">
        <p14:creationId xmlns:p14="http://schemas.microsoft.com/office/powerpoint/2010/main" val="31218523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cardiomoon.shinyapps.io/processR/"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3E10-E36D-FEDA-49D8-82A5C9301B0E}"/>
              </a:ext>
            </a:extLst>
          </p:cNvPr>
          <p:cNvSpPr>
            <a:spLocks noGrp="1"/>
          </p:cNvSpPr>
          <p:nvPr>
            <p:ph type="ctrTitle"/>
          </p:nvPr>
        </p:nvSpPr>
        <p:spPr/>
        <p:txBody>
          <a:bodyPr/>
          <a:lstStyle/>
          <a:p>
            <a:r>
              <a:rPr lang="en-US" dirty="0"/>
              <a:t>Mediation and Moderation (Part 3)</a:t>
            </a:r>
          </a:p>
        </p:txBody>
      </p:sp>
      <p:sp>
        <p:nvSpPr>
          <p:cNvPr id="3" name="Subtitle 2">
            <a:extLst>
              <a:ext uri="{FF2B5EF4-FFF2-40B4-BE49-F238E27FC236}">
                <a16:creationId xmlns:a16="http://schemas.microsoft.com/office/drawing/2014/main" id="{7C1EFF11-4778-F8EC-69E0-55C1E8375F95}"/>
              </a:ext>
            </a:extLst>
          </p:cNvPr>
          <p:cNvSpPr>
            <a:spLocks noGrp="1"/>
          </p:cNvSpPr>
          <p:nvPr>
            <p:ph type="subTitle" idx="1"/>
          </p:nvPr>
        </p:nvSpPr>
        <p:spPr/>
        <p:txBody>
          <a:bodyPr/>
          <a:lstStyle/>
          <a:p>
            <a:r>
              <a:rPr lang="en-US" dirty="0"/>
              <a:t>3/23/2025</a:t>
            </a:r>
          </a:p>
        </p:txBody>
      </p:sp>
    </p:spTree>
    <p:extLst>
      <p:ext uri="{BB962C8B-B14F-4D97-AF65-F5344CB8AC3E}">
        <p14:creationId xmlns:p14="http://schemas.microsoft.com/office/powerpoint/2010/main" val="97679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8432-5ABD-45CC-927E-190BC20F5FD2}"/>
              </a:ext>
            </a:extLst>
          </p:cNvPr>
          <p:cNvSpPr>
            <a:spLocks noGrp="1"/>
          </p:cNvSpPr>
          <p:nvPr>
            <p:ph type="title"/>
          </p:nvPr>
        </p:nvSpPr>
        <p:spPr/>
        <p:txBody>
          <a:bodyPr/>
          <a:lstStyle/>
          <a:p>
            <a:r>
              <a:rPr lang="en-US" dirty="0"/>
              <a:t>A Two-Mediator Serial Model</a:t>
            </a:r>
          </a:p>
        </p:txBody>
      </p:sp>
      <p:pic>
        <p:nvPicPr>
          <p:cNvPr id="6" name="Content Placeholder 5">
            <a:extLst>
              <a:ext uri="{FF2B5EF4-FFF2-40B4-BE49-F238E27FC236}">
                <a16:creationId xmlns:a16="http://schemas.microsoft.com/office/drawing/2014/main" id="{987303D1-4957-4135-8193-7CFA005FBAA0}"/>
              </a:ext>
            </a:extLst>
          </p:cNvPr>
          <p:cNvPicPr>
            <a:picLocks noGrp="1" noChangeAspect="1"/>
          </p:cNvPicPr>
          <p:nvPr>
            <p:ph idx="1"/>
          </p:nvPr>
        </p:nvPicPr>
        <p:blipFill>
          <a:blip r:embed="rId3"/>
          <a:stretch>
            <a:fillRect/>
          </a:stretch>
        </p:blipFill>
        <p:spPr>
          <a:xfrm>
            <a:off x="1450474" y="358179"/>
            <a:ext cx="5629275" cy="2771775"/>
          </a:xfrm>
        </p:spPr>
      </p:pic>
      <p:sp>
        <p:nvSpPr>
          <p:cNvPr id="4" name="Text Placeholder 3">
            <a:extLst>
              <a:ext uri="{FF2B5EF4-FFF2-40B4-BE49-F238E27FC236}">
                <a16:creationId xmlns:a16="http://schemas.microsoft.com/office/drawing/2014/main" id="{6371575C-DF62-4357-8EFE-5F9175D993DB}"/>
              </a:ext>
            </a:extLst>
          </p:cNvPr>
          <p:cNvSpPr>
            <a:spLocks noGrp="1"/>
          </p:cNvSpPr>
          <p:nvPr>
            <p:ph type="body" sz="half" idx="2"/>
          </p:nvPr>
        </p:nvSpPr>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X</a:t>
            </a:r>
            <a:r>
              <a:rPr lang="en-US" dirty="0">
                <a:latin typeface="Calibri" panose="020F0502020204030204" pitchFamily="34" charset="0"/>
                <a:ea typeface="Calibri" panose="020F0502020204030204" pitchFamily="34" charset="0"/>
                <a:cs typeface="Calibri" panose="020F0502020204030204" pitchFamily="34" charset="0"/>
              </a:rPr>
              <a:t> affects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 through four pathways: three indirect pathways (1, 2, 3) and a direct pathway (4)</a:t>
            </a:r>
          </a:p>
          <a:p>
            <a:r>
              <a:rPr lang="en-US" dirty="0">
                <a:latin typeface="Calibri" panose="020F0502020204030204" pitchFamily="34" charset="0"/>
                <a:ea typeface="Calibri" panose="020F0502020204030204" pitchFamily="34" charset="0"/>
                <a:cs typeface="Calibri" panose="020F0502020204030204" pitchFamily="34" charset="0"/>
              </a:rPr>
              <a:t>With three mediators the model becomes complex quickly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33DE30-14FF-4953-9E14-008C7A9302D7}"/>
                  </a:ext>
                </a:extLst>
              </p:cNvPr>
              <p:cNvSpPr txBox="1"/>
              <p:nvPr/>
            </p:nvSpPr>
            <p:spPr>
              <a:xfrm>
                <a:off x="983749" y="3429000"/>
                <a:ext cx="6096000" cy="54861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ub>
                      </m:sSub>
                    </m:oMath>
                  </m:oMathPara>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7" name="TextBox 6">
                <a:extLst>
                  <a:ext uri="{FF2B5EF4-FFF2-40B4-BE49-F238E27FC236}">
                    <a16:creationId xmlns:a16="http://schemas.microsoft.com/office/drawing/2014/main" id="{2933DE30-14FF-4953-9E14-008C7A9302D7}"/>
                  </a:ext>
                </a:extLst>
              </p:cNvPr>
              <p:cNvSpPr txBox="1">
                <a:spLocks noRot="1" noChangeAspect="1" noMove="1" noResize="1" noEditPoints="1" noAdjustHandles="1" noChangeArrowheads="1" noChangeShapeType="1" noTextEdit="1"/>
              </p:cNvSpPr>
              <p:nvPr/>
            </p:nvSpPr>
            <p:spPr>
              <a:xfrm>
                <a:off x="983749" y="3429000"/>
                <a:ext cx="6096000" cy="5486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1911CB-5810-45C5-921A-EDC5E47E7962}"/>
                  </a:ext>
                </a:extLst>
              </p:cNvPr>
              <p:cNvSpPr txBox="1"/>
              <p:nvPr/>
            </p:nvSpPr>
            <p:spPr>
              <a:xfrm>
                <a:off x="2174836" y="4538808"/>
                <a:ext cx="35187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oMath>
                  </m:oMathPara>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8" name="TextBox 7">
                <a:extLst>
                  <a:ext uri="{FF2B5EF4-FFF2-40B4-BE49-F238E27FC236}">
                    <a16:creationId xmlns:a16="http://schemas.microsoft.com/office/drawing/2014/main" id="{DF1911CB-5810-45C5-921A-EDC5E47E7962}"/>
                  </a:ext>
                </a:extLst>
              </p:cNvPr>
              <p:cNvSpPr txBox="1">
                <a:spLocks noRot="1" noChangeAspect="1" noMove="1" noResize="1" noEditPoints="1" noAdjustHandles="1" noChangeArrowheads="1" noChangeShapeType="1" noTextEdit="1"/>
              </p:cNvSpPr>
              <p:nvPr/>
            </p:nvSpPr>
            <p:spPr>
              <a:xfrm>
                <a:off x="2174836" y="4538808"/>
                <a:ext cx="3518761" cy="369332"/>
              </a:xfrm>
              <a:prstGeom prst="rect">
                <a:avLst/>
              </a:prstGeom>
              <a:blipFill>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856041-18F0-4972-A4EC-56431591880B}"/>
                  </a:ext>
                </a:extLst>
              </p:cNvPr>
              <p:cNvSpPr txBox="1"/>
              <p:nvPr/>
            </p:nvSpPr>
            <p:spPr>
              <a:xfrm>
                <a:off x="985837" y="4000584"/>
                <a:ext cx="6093912" cy="404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ub>
                      </m:sSub>
                    </m:oMath>
                  </m:oMathPara>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10" name="TextBox 9">
                <a:extLst>
                  <a:ext uri="{FF2B5EF4-FFF2-40B4-BE49-F238E27FC236}">
                    <a16:creationId xmlns:a16="http://schemas.microsoft.com/office/drawing/2014/main" id="{AE856041-18F0-4972-A4EC-56431591880B}"/>
                  </a:ext>
                </a:extLst>
              </p:cNvPr>
              <p:cNvSpPr txBox="1">
                <a:spLocks noRot="1" noChangeAspect="1" noMove="1" noResize="1" noEditPoints="1" noAdjustHandles="1" noChangeArrowheads="1" noChangeShapeType="1" noTextEdit="1"/>
              </p:cNvSpPr>
              <p:nvPr/>
            </p:nvSpPr>
            <p:spPr>
              <a:xfrm>
                <a:off x="985837" y="4000584"/>
                <a:ext cx="6093912" cy="404213"/>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000486B-B7C5-EE00-55D0-AB63E346D61D}"/>
              </a:ext>
            </a:extLst>
          </p:cNvPr>
          <p:cNvSpPr txBox="1"/>
          <p:nvPr/>
        </p:nvSpPr>
        <p:spPr>
          <a:xfrm>
            <a:off x="2398282" y="1839386"/>
            <a:ext cx="2984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1</a:t>
            </a:r>
          </a:p>
        </p:txBody>
      </p:sp>
      <p:sp>
        <p:nvSpPr>
          <p:cNvPr id="5" name="TextBox 4">
            <a:extLst>
              <a:ext uri="{FF2B5EF4-FFF2-40B4-BE49-F238E27FC236}">
                <a16:creationId xmlns:a16="http://schemas.microsoft.com/office/drawing/2014/main" id="{C23006AC-E27B-9885-AF3D-330B2679A298}"/>
              </a:ext>
            </a:extLst>
          </p:cNvPr>
          <p:cNvSpPr txBox="1"/>
          <p:nvPr/>
        </p:nvSpPr>
        <p:spPr>
          <a:xfrm>
            <a:off x="3385987" y="1839386"/>
            <a:ext cx="322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2</a:t>
            </a:r>
          </a:p>
        </p:txBody>
      </p:sp>
      <p:sp>
        <p:nvSpPr>
          <p:cNvPr id="9" name="TextBox 8">
            <a:extLst>
              <a:ext uri="{FF2B5EF4-FFF2-40B4-BE49-F238E27FC236}">
                <a16:creationId xmlns:a16="http://schemas.microsoft.com/office/drawing/2014/main" id="{6D07B9E5-CAE5-C6FB-32B9-45B639AEA5A3}"/>
              </a:ext>
            </a:extLst>
          </p:cNvPr>
          <p:cNvSpPr txBox="1"/>
          <p:nvPr/>
        </p:nvSpPr>
        <p:spPr>
          <a:xfrm>
            <a:off x="4107856" y="1192376"/>
            <a:ext cx="314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3</a:t>
            </a:r>
          </a:p>
        </p:txBody>
      </p:sp>
      <p:sp>
        <p:nvSpPr>
          <p:cNvPr id="11" name="TextBox 10">
            <a:extLst>
              <a:ext uri="{FF2B5EF4-FFF2-40B4-BE49-F238E27FC236}">
                <a16:creationId xmlns:a16="http://schemas.microsoft.com/office/drawing/2014/main" id="{A86DF50D-CA3C-AEB6-D2CD-4A648AEAC353}"/>
              </a:ext>
            </a:extLst>
          </p:cNvPr>
          <p:cNvSpPr txBox="1"/>
          <p:nvPr/>
        </p:nvSpPr>
        <p:spPr>
          <a:xfrm>
            <a:off x="4031749" y="2765236"/>
            <a:ext cx="3209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4</a:t>
            </a:r>
          </a:p>
        </p:txBody>
      </p:sp>
      <p:sp>
        <p:nvSpPr>
          <p:cNvPr id="12" name="TextBox 11">
            <a:extLst>
              <a:ext uri="{FF2B5EF4-FFF2-40B4-BE49-F238E27FC236}">
                <a16:creationId xmlns:a16="http://schemas.microsoft.com/office/drawing/2014/main" id="{596FD64A-6211-DA49-6C47-6D580F4A8EEB}"/>
              </a:ext>
            </a:extLst>
          </p:cNvPr>
          <p:cNvSpPr txBox="1"/>
          <p:nvPr/>
        </p:nvSpPr>
        <p:spPr>
          <a:xfrm>
            <a:off x="653143" y="5769429"/>
            <a:ext cx="33418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is the serial indirect effect?</a:t>
            </a:r>
          </a:p>
        </p:txBody>
      </p:sp>
    </p:spTree>
    <p:extLst>
      <p:ext uri="{BB962C8B-B14F-4D97-AF65-F5344CB8AC3E}">
        <p14:creationId xmlns:p14="http://schemas.microsoft.com/office/powerpoint/2010/main" val="108660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54DB1F-C524-4846-8A23-A2A18C1E90B0}"/>
              </a:ext>
            </a:extLst>
          </p:cNvPr>
          <p:cNvSpPr>
            <a:spLocks noGrp="1"/>
          </p:cNvSpPr>
          <p:nvPr>
            <p:ph type="title"/>
          </p:nvPr>
        </p:nvSpPr>
        <p:spPr>
          <a:xfrm>
            <a:off x="8458200" y="607392"/>
            <a:ext cx="3161963" cy="1645920"/>
          </a:xfrm>
        </p:spPr>
        <p:txBody>
          <a:bodyPr anchor="b">
            <a:normAutofit/>
          </a:bodyPr>
          <a:lstStyle/>
          <a:p>
            <a:r>
              <a:rPr lang="en-US" dirty="0"/>
              <a:t>Two Mediators in Serial</a:t>
            </a:r>
          </a:p>
        </p:txBody>
      </p:sp>
      <p:pic>
        <p:nvPicPr>
          <p:cNvPr id="7" name="Content Placeholder 5" descr="Diagram&#10;&#10;Description automatically generated">
            <a:extLst>
              <a:ext uri="{FF2B5EF4-FFF2-40B4-BE49-F238E27FC236}">
                <a16:creationId xmlns:a16="http://schemas.microsoft.com/office/drawing/2014/main" id="{9974ACFB-3EB4-42A7-9650-56E6C567015A}"/>
              </a:ext>
            </a:extLst>
          </p:cNvPr>
          <p:cNvPicPr>
            <a:picLocks noChangeAspect="1"/>
          </p:cNvPicPr>
          <p:nvPr/>
        </p:nvPicPr>
        <p:blipFill>
          <a:blip r:embed="rId2"/>
          <a:stretch>
            <a:fillRect/>
          </a:stretch>
        </p:blipFill>
        <p:spPr>
          <a:xfrm>
            <a:off x="579329" y="402159"/>
            <a:ext cx="6858000" cy="3377564"/>
          </a:xfrm>
          <a:prstGeom prst="rect">
            <a:avLst/>
          </a:prstGeom>
          <a:noFill/>
        </p:spPr>
      </p:pic>
      <p:sp>
        <p:nvSpPr>
          <p:cNvPr id="6" name="Content Placeholder 5">
            <a:extLst>
              <a:ext uri="{FF2B5EF4-FFF2-40B4-BE49-F238E27FC236}">
                <a16:creationId xmlns:a16="http://schemas.microsoft.com/office/drawing/2014/main" id="{204578DA-8A93-4991-BE78-954EDB56AB34}"/>
              </a:ext>
            </a:extLst>
          </p:cNvPr>
          <p:cNvSpPr>
            <a:spLocks noGrp="1"/>
          </p:cNvSpPr>
          <p:nvPr>
            <p:ph type="body" sz="half" idx="2"/>
          </p:nvPr>
        </p:nvSpPr>
        <p:spPr>
          <a:xfrm>
            <a:off x="8458200" y="2336800"/>
            <a:ext cx="3161963" cy="3606800"/>
          </a:xfrm>
        </p:spPr>
        <p:txBody>
          <a:bodyPr>
            <a:normAutofit/>
          </a:bodyPr>
          <a:lstStyle/>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three specific indirect effects are each estimated as the product of the regression weights linking X to Y through at least one M</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of X on Y through only M1 is a1b1</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through M2 only is a2b2</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through both M1 and M2 in </a:t>
            </a:r>
            <a:r>
              <a:rPr lang="en-US" sz="1600" b="1" dirty="0">
                <a:latin typeface="Calibri" panose="020F0502020204030204" pitchFamily="34" charset="0"/>
                <a:ea typeface="Calibri" panose="020F0502020204030204" pitchFamily="34" charset="0"/>
                <a:cs typeface="Calibri" panose="020F0502020204030204" pitchFamily="34" charset="0"/>
              </a:rPr>
              <a:t>serial</a:t>
            </a:r>
            <a:r>
              <a:rPr lang="en-US" sz="1600" dirty="0">
                <a:latin typeface="Calibri" panose="020F0502020204030204" pitchFamily="34" charset="0"/>
                <a:ea typeface="Calibri" panose="020F0502020204030204" pitchFamily="34" charset="0"/>
                <a:cs typeface="Calibri" panose="020F0502020204030204" pitchFamily="34" charset="0"/>
              </a:rPr>
              <a:t> is a1d21b2</a:t>
            </a:r>
          </a:p>
        </p:txBody>
      </p:sp>
      <p:sp>
        <p:nvSpPr>
          <p:cNvPr id="11" name="TextBox 10">
            <a:extLst>
              <a:ext uri="{FF2B5EF4-FFF2-40B4-BE49-F238E27FC236}">
                <a16:creationId xmlns:a16="http://schemas.microsoft.com/office/drawing/2014/main" id="{BC940ABB-BF8B-4A06-BADA-0B37146A0359}"/>
              </a:ext>
            </a:extLst>
          </p:cNvPr>
          <p:cNvSpPr txBox="1"/>
          <p:nvPr/>
        </p:nvSpPr>
        <p:spPr>
          <a:xfrm>
            <a:off x="686844" y="4140200"/>
            <a:ext cx="70253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Total effect = direct effect + total indirect effect (i.e. sum of indirect effects)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06D92A0-CBA4-4949-B557-1C3C2FA5C381}"/>
                  </a:ext>
                </a:extLst>
              </p:cNvPr>
              <p:cNvSpPr txBox="1"/>
              <p:nvPr/>
            </p:nvSpPr>
            <p:spPr>
              <a:xfrm>
                <a:off x="1739085" y="4962342"/>
                <a:ext cx="4538487"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2" name="TextBox 1">
                <a:extLst>
                  <a:ext uri="{FF2B5EF4-FFF2-40B4-BE49-F238E27FC236}">
                    <a16:creationId xmlns:a16="http://schemas.microsoft.com/office/drawing/2014/main" id="{806D92A0-CBA4-4949-B557-1C3C2FA5C381}"/>
                  </a:ext>
                </a:extLst>
              </p:cNvPr>
              <p:cNvSpPr txBox="1">
                <a:spLocks noRot="1" noChangeAspect="1" noMove="1" noResize="1" noEditPoints="1" noAdjustHandles="1" noChangeArrowheads="1" noChangeShapeType="1" noTextEdit="1"/>
              </p:cNvSpPr>
              <p:nvPr/>
            </p:nvSpPr>
            <p:spPr>
              <a:xfrm>
                <a:off x="1739085" y="4962342"/>
                <a:ext cx="4538487" cy="369332"/>
              </a:xfrm>
              <a:prstGeom prst="rect">
                <a:avLst/>
              </a:prstGeom>
              <a:blipFill>
                <a:blip r:embed="rId3"/>
                <a:stretch>
                  <a:fillRect l="-537" r="-134" b="-14754"/>
                </a:stretch>
              </a:blipFill>
            </p:spPr>
            <p:txBody>
              <a:bodyPr/>
              <a:lstStyle/>
              <a:p>
                <a:r>
                  <a:rPr lang="en-US">
                    <a:noFill/>
                  </a:rPr>
                  <a:t> </a:t>
                </a:r>
              </a:p>
            </p:txBody>
          </p:sp>
        </mc:Fallback>
      </mc:AlternateContent>
    </p:spTree>
    <p:extLst>
      <p:ext uri="{BB962C8B-B14F-4D97-AF65-F5344CB8AC3E}">
        <p14:creationId xmlns:p14="http://schemas.microsoft.com/office/powerpoint/2010/main" val="365331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3595E6-79C6-4BDE-A848-0FEFFB5F9C65}"/>
              </a:ext>
            </a:extLst>
          </p:cNvPr>
          <p:cNvPicPr>
            <a:picLocks noChangeAspect="1"/>
          </p:cNvPicPr>
          <p:nvPr/>
        </p:nvPicPr>
        <p:blipFill>
          <a:blip r:embed="rId2"/>
          <a:stretch>
            <a:fillRect/>
          </a:stretch>
        </p:blipFill>
        <p:spPr>
          <a:xfrm>
            <a:off x="162251" y="125010"/>
            <a:ext cx="4241783" cy="6732990"/>
          </a:xfrm>
          <a:prstGeom prst="rect">
            <a:avLst/>
          </a:prstGeom>
          <a:noFill/>
          <a:ln>
            <a:noFill/>
          </a:ln>
        </p:spPr>
      </p:pic>
      <p:sp>
        <p:nvSpPr>
          <p:cNvPr id="5" name="Title 4">
            <a:extLst>
              <a:ext uri="{FF2B5EF4-FFF2-40B4-BE49-F238E27FC236}">
                <a16:creationId xmlns:a16="http://schemas.microsoft.com/office/drawing/2014/main" id="{5351564A-C0FB-49B0-8FFE-701B3A9656A0}"/>
              </a:ext>
            </a:extLst>
          </p:cNvPr>
          <p:cNvSpPr>
            <a:spLocks noGrp="1"/>
          </p:cNvSpPr>
          <p:nvPr>
            <p:ph type="title"/>
          </p:nvPr>
        </p:nvSpPr>
        <p:spPr>
          <a:xfrm>
            <a:off x="8477250" y="603504"/>
            <a:ext cx="3144774" cy="1645920"/>
          </a:xfrm>
        </p:spPr>
        <p:txBody>
          <a:bodyPr anchor="b">
            <a:normAutofit/>
          </a:bodyPr>
          <a:lstStyle/>
          <a:p>
            <a:pPr>
              <a:lnSpc>
                <a:spcPct val="90000"/>
              </a:lnSpc>
            </a:pPr>
            <a:r>
              <a:rPr lang="en-US" sz="2200" dirty="0"/>
              <a:t>Multiple mediator model of the presumed media influence</a:t>
            </a:r>
            <a:br>
              <a:rPr lang="en-US" sz="2200" dirty="0"/>
            </a:br>
            <a:r>
              <a:rPr lang="en-US" sz="2200" dirty="0"/>
              <a:t>study</a:t>
            </a:r>
          </a:p>
        </p:txBody>
      </p:sp>
      <p:sp>
        <p:nvSpPr>
          <p:cNvPr id="13" name="Text Placeholder 3">
            <a:extLst>
              <a:ext uri="{FF2B5EF4-FFF2-40B4-BE49-F238E27FC236}">
                <a16:creationId xmlns:a16="http://schemas.microsoft.com/office/drawing/2014/main" id="{E5BD1734-58B1-4971-A0E4-B398537AC68F}"/>
              </a:ext>
            </a:extLst>
          </p:cNvPr>
          <p:cNvSpPr>
            <a:spLocks noGrp="1"/>
          </p:cNvSpPr>
          <p:nvPr>
            <p:ph type="body" sz="half" idx="2"/>
          </p:nvPr>
        </p:nvSpPr>
        <p:spPr>
          <a:xfrm>
            <a:off x="8477250" y="2386584"/>
            <a:ext cx="3144774" cy="351129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We need to use </a:t>
            </a:r>
            <a:r>
              <a:rPr lang="en-US" b="1" dirty="0">
                <a:latin typeface="Calibri" panose="020F0502020204030204" pitchFamily="34" charset="0"/>
                <a:ea typeface="Calibri" panose="020F0502020204030204" pitchFamily="34" charset="0"/>
                <a:cs typeface="Calibri" panose="020F0502020204030204" pitchFamily="34" charset="0"/>
              </a:rPr>
              <a:t>model 6 </a:t>
            </a:r>
            <a:r>
              <a:rPr lang="en-US" dirty="0">
                <a:latin typeface="Calibri" panose="020F0502020204030204" pitchFamily="34" charset="0"/>
                <a:ea typeface="Calibri" panose="020F0502020204030204" pitchFamily="34" charset="0"/>
                <a:cs typeface="Calibri" panose="020F0502020204030204" pitchFamily="34" charset="0"/>
              </a:rPr>
              <a:t>to do this analysis</a:t>
            </a:r>
          </a:p>
          <a:p>
            <a:r>
              <a:rPr lang="en-US" dirty="0">
                <a:latin typeface="Calibri" panose="020F0502020204030204" pitchFamily="34" charset="0"/>
                <a:ea typeface="Calibri" panose="020F0502020204030204" pitchFamily="34" charset="0"/>
                <a:cs typeface="Calibri" panose="020F0502020204030204" pitchFamily="34" charset="0"/>
              </a:rPr>
              <a:t>This model can take up to 4 serial mediators</a:t>
            </a:r>
          </a:p>
          <a:p>
            <a:r>
              <a:rPr lang="en-US" dirty="0">
                <a:latin typeface="Calibri" panose="020F0502020204030204" pitchFamily="34" charset="0"/>
                <a:ea typeface="Calibri" panose="020F0502020204030204" pitchFamily="34" charset="0"/>
                <a:cs typeface="Calibri" panose="020F0502020204030204" pitchFamily="34" charset="0"/>
              </a:rPr>
              <a:t>The order you enter the mediators matters, so for M1 </a:t>
            </a:r>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M2 enter M1 first</a:t>
            </a:r>
          </a:p>
          <a:p>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 our model, Import  PMI so enter Import first</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B4E6E87-3F37-4729-B7BD-16DC36F84B2A}"/>
              </a:ext>
            </a:extLst>
          </p:cNvPr>
          <p:cNvPicPr>
            <a:picLocks noChangeAspect="1"/>
          </p:cNvPicPr>
          <p:nvPr/>
        </p:nvPicPr>
        <p:blipFill>
          <a:blip r:embed="rId3"/>
          <a:stretch>
            <a:fillRect/>
          </a:stretch>
        </p:blipFill>
        <p:spPr>
          <a:xfrm>
            <a:off x="4297526" y="3429000"/>
            <a:ext cx="3182937" cy="2633597"/>
          </a:xfrm>
          <a:prstGeom prst="rect">
            <a:avLst/>
          </a:prstGeom>
          <a:solidFill>
            <a:schemeClr val="bg1"/>
          </a:solidFill>
          <a:ln w="15875">
            <a:solidFill>
              <a:schemeClr val="tx1">
                <a:lumMod val="65000"/>
                <a:lumOff val="35000"/>
              </a:schemeClr>
            </a:solidFill>
          </a:ln>
        </p:spPr>
      </p:pic>
    </p:spTree>
    <p:extLst>
      <p:ext uri="{BB962C8B-B14F-4D97-AF65-F5344CB8AC3E}">
        <p14:creationId xmlns:p14="http://schemas.microsoft.com/office/powerpoint/2010/main" val="156805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7" name="Picture 6" descr="Time compass on hand">
            <a:extLst>
              <a:ext uri="{FF2B5EF4-FFF2-40B4-BE49-F238E27FC236}">
                <a16:creationId xmlns:a16="http://schemas.microsoft.com/office/drawing/2014/main" id="{8682FA38-5761-F199-7098-E22F3123349C}"/>
              </a:ext>
            </a:extLst>
          </p:cNvPr>
          <p:cNvPicPr>
            <a:picLocks noChangeAspect="1"/>
          </p:cNvPicPr>
          <p:nvPr/>
        </p:nvPicPr>
        <p:blipFill rotWithShape="1">
          <a:blip r:embed="rId2"/>
          <a:srcRect t="15413"/>
          <a:stretch/>
        </p:blipFill>
        <p:spPr>
          <a:xfrm>
            <a:off x="3" y="-22"/>
            <a:ext cx="12191997" cy="6858022"/>
          </a:xfrm>
          <a:prstGeom prst="rect">
            <a:avLst/>
          </a:prstGeom>
        </p:spPr>
      </p:pic>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5" name="Title 4">
            <a:extLst>
              <a:ext uri="{FF2B5EF4-FFF2-40B4-BE49-F238E27FC236}">
                <a16:creationId xmlns:a16="http://schemas.microsoft.com/office/drawing/2014/main" id="{2CF9A02E-1308-055B-E8C8-4B5F5933CC63}"/>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lnSpc>
                <a:spcPct val="83000"/>
              </a:lnSpc>
            </a:pPr>
            <a:r>
              <a:rPr lang="en-US" sz="6000" cap="all" spc="-100">
                <a:solidFill>
                  <a:schemeClr val="bg1"/>
                </a:solidFill>
              </a:rPr>
              <a:t>Take the output ONE step at a time!!</a:t>
            </a:r>
          </a:p>
        </p:txBody>
      </p:sp>
    </p:spTree>
    <p:extLst>
      <p:ext uri="{BB962C8B-B14F-4D97-AF65-F5344CB8AC3E}">
        <p14:creationId xmlns:p14="http://schemas.microsoft.com/office/powerpoint/2010/main" val="365684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FB62B4-75DA-4809-A438-265BB5734F83}"/>
              </a:ext>
            </a:extLst>
          </p:cNvPr>
          <p:cNvSpPr>
            <a:spLocks noGrp="1"/>
          </p:cNvSpPr>
          <p:nvPr>
            <p:ph type="title"/>
          </p:nvPr>
        </p:nvSpPr>
        <p:spPr>
          <a:xfrm>
            <a:off x="583666" y="502494"/>
            <a:ext cx="10541534" cy="1025517"/>
          </a:xfrm>
        </p:spPr>
        <p:txBody>
          <a:bodyPr>
            <a:noAutofit/>
          </a:bodyPr>
          <a:lstStyle/>
          <a:p>
            <a:r>
              <a:rPr lang="en-US" b="1" dirty="0"/>
              <a:t>Step 1</a:t>
            </a:r>
            <a:r>
              <a:rPr lang="en-US" dirty="0"/>
              <a:t>: Does X Affect the First Mediator (IMPORT)?</a:t>
            </a:r>
          </a:p>
        </p:txBody>
      </p:sp>
      <p:sp>
        <p:nvSpPr>
          <p:cNvPr id="6" name="Content Placeholder 5">
            <a:extLst>
              <a:ext uri="{FF2B5EF4-FFF2-40B4-BE49-F238E27FC236}">
                <a16:creationId xmlns:a16="http://schemas.microsoft.com/office/drawing/2014/main" id="{4A1E653C-5094-4C26-81F4-C4AB4FA4B424}"/>
              </a:ext>
            </a:extLst>
          </p:cNvPr>
          <p:cNvSpPr>
            <a:spLocks noGrp="1"/>
          </p:cNvSpPr>
          <p:nvPr>
            <p:ph idx="1"/>
          </p:nvPr>
        </p:nvSpPr>
        <p:spPr>
          <a:xfrm>
            <a:off x="842211" y="1528011"/>
            <a:ext cx="10282989" cy="4424733"/>
          </a:xfrm>
        </p:spPr>
        <p:txBody>
          <a:bodyPr>
            <a:normAutofit fontScale="92500"/>
          </a:bodyPr>
          <a:lstStyle/>
          <a:p>
            <a:pPr marL="0" indent="0">
              <a:buNone/>
            </a:pPr>
            <a:r>
              <a:rPr lang="en-US" sz="1800" b="0" i="0" u="none" strike="noStrike" baseline="0" dirty="0">
                <a:solidFill>
                  <a:srgbClr val="000000"/>
                </a:solidFill>
                <a:latin typeface="Courier New" panose="02070309020205020404" pitchFamily="49" charset="0"/>
              </a:rPr>
              <a:t>OUTCOME VARIABLE:</a:t>
            </a:r>
          </a:p>
          <a:p>
            <a:pPr marL="0" indent="0">
              <a:buNone/>
            </a:pPr>
            <a:r>
              <a:rPr lang="en-US" sz="1800" b="0" i="0" u="none" strike="noStrike" baseline="0" dirty="0">
                <a:solidFill>
                  <a:srgbClr val="000000"/>
                </a:solidFill>
                <a:latin typeface="Courier New" panose="02070309020205020404" pitchFamily="49" charset="0"/>
              </a:rPr>
              <a:t> </a:t>
            </a:r>
            <a:r>
              <a:rPr lang="en-US" sz="1800" b="1" i="0" u="none" strike="noStrike" baseline="0" dirty="0">
                <a:solidFill>
                  <a:srgbClr val="000000"/>
                </a:solidFill>
                <a:latin typeface="Courier New" panose="02070309020205020404" pitchFamily="49" charset="0"/>
              </a:rPr>
              <a:t>import</a:t>
            </a:r>
          </a:p>
          <a:p>
            <a:pPr marL="0" indent="0">
              <a:buNone/>
            </a:pPr>
            <a:r>
              <a:rPr lang="en-US" sz="1800" b="0" i="0" u="none" strike="noStrike" baseline="0" dirty="0">
                <a:solidFill>
                  <a:srgbClr val="000000"/>
                </a:solidFill>
                <a:latin typeface="Courier New" panose="02070309020205020404" pitchFamily="49" charset="0"/>
              </a:rPr>
              <a:t>Model Summary</a:t>
            </a:r>
          </a:p>
          <a:p>
            <a:pPr marL="0" indent="0">
              <a:buNone/>
            </a:pPr>
            <a:r>
              <a:rPr lang="pt-BR" sz="1800" b="0" i="0" u="none" strike="noStrike" baseline="0" dirty="0">
                <a:solidFill>
                  <a:srgbClr val="000000"/>
                </a:solidFill>
                <a:latin typeface="Courier New" panose="02070309020205020404" pitchFamily="49" charset="0"/>
              </a:rPr>
              <a:t>          R       R-sq        MSE          F        df1        df2          p</a:t>
            </a:r>
          </a:p>
          <a:p>
            <a:pPr marL="0" indent="0">
              <a:buNone/>
            </a:pPr>
            <a:r>
              <a:rPr lang="en-US" sz="1800" b="0" i="0" u="none" strike="noStrike" baseline="0" dirty="0">
                <a:solidFill>
                  <a:srgbClr val="000000"/>
                </a:solidFill>
                <a:latin typeface="Courier New" panose="02070309020205020404" pitchFamily="49" charset="0"/>
              </a:rPr>
              <a:t>      .1809      .0327     2.9411     4.0942     1.0000   121.0000      .0452</a:t>
            </a:r>
          </a:p>
          <a:p>
            <a:pPr marL="0" indent="0">
              <a:buNone/>
            </a:pPr>
            <a:r>
              <a:rPr lang="en-US" sz="1800" b="0" i="0" u="none" strike="noStrike" baseline="0" dirty="0">
                <a:solidFill>
                  <a:srgbClr val="000000"/>
                </a:solidFill>
                <a:latin typeface="Courier New" panose="02070309020205020404" pitchFamily="49" charset="0"/>
              </a:rPr>
              <a:t>Model</a:t>
            </a:r>
          </a:p>
          <a:p>
            <a:pPr marL="0" indent="0">
              <a:buNone/>
            </a:pP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coeff</a:t>
            </a:r>
            <a:r>
              <a:rPr lang="en-US" sz="1800" b="0" i="0" u="none" strike="noStrike" baseline="0" dirty="0">
                <a:solidFill>
                  <a:srgbClr val="000000"/>
                </a:solidFill>
                <a:latin typeface="Courier New" panose="02070309020205020404" pitchFamily="49" charset="0"/>
              </a:rPr>
              <a:t>         se          t          p       LLCI       ULCI</a:t>
            </a:r>
          </a:p>
          <a:p>
            <a:pPr marL="0" indent="0">
              <a:buNone/>
            </a:pPr>
            <a:r>
              <a:rPr lang="fr-FR" sz="1800" b="0" i="0" u="none" strike="noStrike" baseline="0" dirty="0">
                <a:solidFill>
                  <a:srgbClr val="000000"/>
                </a:solidFill>
                <a:latin typeface="Courier New" panose="02070309020205020404" pitchFamily="49" charset="0"/>
              </a:rPr>
              <a:t>constant     3.9077      .2127    18.3704      .0000     3.4866     4.3288</a:t>
            </a:r>
          </a:p>
          <a:p>
            <a:pPr marL="0" indent="0">
              <a:buNone/>
            </a:pPr>
            <a:r>
              <a:rPr lang="fr-FR" sz="1800" b="0" i="0" u="none" strike="noStrike" baseline="0" dirty="0" err="1">
                <a:solidFill>
                  <a:srgbClr val="000000"/>
                </a:solidFill>
                <a:latin typeface="Courier New" panose="02070309020205020404" pitchFamily="49" charset="0"/>
              </a:rPr>
              <a:t>cond</a:t>
            </a:r>
            <a:r>
              <a:rPr lang="fr-FR" sz="1800" b="0" i="0" u="none" strike="noStrike" baseline="0" dirty="0">
                <a:solidFill>
                  <a:srgbClr val="000000"/>
                </a:solidFill>
                <a:latin typeface="Courier New" panose="02070309020205020404" pitchFamily="49" charset="0"/>
              </a:rPr>
              <a:t> </a:t>
            </a:r>
            <a:r>
              <a:rPr lang="fr-FR" sz="1800" b="1" i="0" u="sng" strike="noStrike" baseline="0" dirty="0">
                <a:solidFill>
                  <a:srgbClr val="000000"/>
                </a:solidFill>
                <a:latin typeface="Courier New" panose="02070309020205020404" pitchFamily="49" charset="0"/>
              </a:rPr>
              <a:t>(a1)</a:t>
            </a:r>
            <a:r>
              <a:rPr lang="fr-FR" sz="1800" b="0" i="0" u="none" strike="noStrike" baseline="0" dirty="0">
                <a:solidFill>
                  <a:srgbClr val="000000"/>
                </a:solidFill>
                <a:latin typeface="Courier New" panose="02070309020205020404" pitchFamily="49" charset="0"/>
              </a:rPr>
              <a:t>     .6268      .3098     2.0234      .0452      .0135     1.2401</a:t>
            </a:r>
            <a:endParaRPr lang="en-US" sz="1800" b="0" i="0" u="none" strike="noStrike" baseline="0" dirty="0">
              <a:solidFill>
                <a:srgbClr val="000000"/>
              </a:solidFill>
              <a:latin typeface="Courier New" panose="02070309020205020404" pitchFamily="49" charset="0"/>
            </a:endParaRPr>
          </a:p>
          <a:p>
            <a:endParaRPr lang="en-US" dirty="0"/>
          </a:p>
        </p:txBody>
      </p:sp>
    </p:spTree>
    <p:extLst>
      <p:ext uri="{BB962C8B-B14F-4D97-AF65-F5344CB8AC3E}">
        <p14:creationId xmlns:p14="http://schemas.microsoft.com/office/powerpoint/2010/main" val="21048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FD2D-4D55-594F-B34D-A420169B080B}"/>
              </a:ext>
            </a:extLst>
          </p:cNvPr>
          <p:cNvSpPr>
            <a:spLocks noGrp="1"/>
          </p:cNvSpPr>
          <p:nvPr>
            <p:ph type="title" idx="4294967295"/>
          </p:nvPr>
        </p:nvSpPr>
        <p:spPr>
          <a:xfrm>
            <a:off x="172720" y="145733"/>
            <a:ext cx="10058400" cy="759142"/>
          </a:xfrm>
        </p:spPr>
        <p:txBody>
          <a:bodyPr/>
          <a:lstStyle/>
          <a:p>
            <a:r>
              <a:rPr lang="en-US" dirty="0"/>
              <a:t>Step 1 Interpretation</a:t>
            </a:r>
          </a:p>
        </p:txBody>
      </p:sp>
      <p:sp>
        <p:nvSpPr>
          <p:cNvPr id="3" name="Content Placeholder 2">
            <a:extLst>
              <a:ext uri="{FF2B5EF4-FFF2-40B4-BE49-F238E27FC236}">
                <a16:creationId xmlns:a16="http://schemas.microsoft.com/office/drawing/2014/main" id="{17B422AF-61B3-77D8-823B-F23164723ECF}"/>
              </a:ext>
            </a:extLst>
          </p:cNvPr>
          <p:cNvSpPr>
            <a:spLocks noGrp="1"/>
          </p:cNvSpPr>
          <p:nvPr>
            <p:ph idx="4294967295"/>
          </p:nvPr>
        </p:nvSpPr>
        <p:spPr>
          <a:xfrm>
            <a:off x="172720" y="833438"/>
            <a:ext cx="10058400" cy="3849687"/>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first model looks at whether article placement (</a:t>
            </a:r>
            <a:r>
              <a:rPr lang="en-US" sz="2000" dirty="0" err="1">
                <a:latin typeface="Calibri" panose="020F0502020204030204" pitchFamily="34" charset="0"/>
                <a:ea typeface="Calibri" panose="020F0502020204030204" pitchFamily="34" charset="0"/>
                <a:cs typeface="Calibri" panose="020F0502020204030204" pitchFamily="34" charset="0"/>
              </a:rPr>
              <a:t>cond</a:t>
            </a:r>
            <a:r>
              <a:rPr lang="en-US" sz="2000" dirty="0">
                <a:latin typeface="Calibri" panose="020F0502020204030204" pitchFamily="34" charset="0"/>
                <a:ea typeface="Calibri" panose="020F0502020204030204" pitchFamily="34" charset="0"/>
                <a:cs typeface="Calibri" panose="020F0502020204030204" pitchFamily="34" charset="0"/>
              </a:rPr>
              <a:t>) influences IMPORT (M1)</a:t>
            </a:r>
          </a:p>
          <a:p>
            <a:pPr lvl="1"/>
            <a:r>
              <a:rPr lang="en-US" sz="1800" dirty="0">
                <a:latin typeface="Calibri" panose="020F0502020204030204" pitchFamily="34" charset="0"/>
                <a:ea typeface="Calibri" panose="020F0502020204030204" pitchFamily="34" charset="0"/>
                <a:cs typeface="Calibri" panose="020F0502020204030204" pitchFamily="34" charset="0"/>
              </a:rPr>
              <a:t>X significantly predicts IMPORT (β = 0.6268, p = 0.0452)</a:t>
            </a:r>
          </a:p>
          <a:p>
            <a:pPr lvl="1"/>
            <a:r>
              <a:rPr lang="en-US" sz="1800" dirty="0">
                <a:latin typeface="Calibri" panose="020F0502020204030204" pitchFamily="34" charset="0"/>
                <a:ea typeface="Calibri" panose="020F0502020204030204" pitchFamily="34" charset="0"/>
                <a:cs typeface="Calibri" panose="020F0502020204030204" pitchFamily="34" charset="0"/>
              </a:rPr>
              <a:t>This means that people who saw the article on the front page perceived it as more important</a:t>
            </a:r>
          </a:p>
          <a:p>
            <a:pPr lvl="1"/>
            <a:r>
              <a:rPr lang="en-US" sz="1800" dirty="0">
                <a:latin typeface="Calibri" panose="020F0502020204030204" pitchFamily="34" charset="0"/>
                <a:ea typeface="Calibri" panose="020F0502020204030204" pitchFamily="34" charset="0"/>
                <a:cs typeface="Calibri" panose="020F0502020204030204" pitchFamily="34" charset="0"/>
              </a:rPr>
              <a:t>The confidence interval (CI) [0.0135, 1.2401] does not contain zero, confirming a significant effect</a:t>
            </a:r>
          </a:p>
          <a:p>
            <a:pPr lvl="1"/>
            <a:r>
              <a:rPr lang="en-US" sz="1800" b="1" dirty="0">
                <a:latin typeface="Calibri" panose="020F0502020204030204" pitchFamily="34" charset="0"/>
                <a:ea typeface="Calibri" panose="020F0502020204030204" pitchFamily="34" charset="0"/>
                <a:cs typeface="Calibri" panose="020F0502020204030204" pitchFamily="34" charset="0"/>
              </a:rPr>
              <a:t>Interpretation</a:t>
            </a:r>
            <a:r>
              <a:rPr lang="en-US" sz="1800" dirty="0">
                <a:latin typeface="Calibri" panose="020F0502020204030204" pitchFamily="34" charset="0"/>
                <a:ea typeface="Calibri" panose="020F0502020204030204" pitchFamily="34" charset="0"/>
                <a:cs typeface="Calibri" panose="020F0502020204030204" pitchFamily="34" charset="0"/>
              </a:rPr>
              <a:t>: Seeing the article on the front page increases the perceived importance of the article</a:t>
            </a:r>
          </a:p>
        </p:txBody>
      </p:sp>
    </p:spTree>
    <p:extLst>
      <p:ext uri="{BB962C8B-B14F-4D97-AF65-F5344CB8AC3E}">
        <p14:creationId xmlns:p14="http://schemas.microsoft.com/office/powerpoint/2010/main" val="315062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DE331-E1C3-4293-9FA6-DD998A081EE5}"/>
              </a:ext>
            </a:extLst>
          </p:cNvPr>
          <p:cNvSpPr>
            <a:spLocks noGrp="1"/>
          </p:cNvSpPr>
          <p:nvPr>
            <p:ph idx="1"/>
          </p:nvPr>
        </p:nvSpPr>
        <p:spPr>
          <a:xfrm>
            <a:off x="601577" y="1750646"/>
            <a:ext cx="10523621" cy="4426634"/>
          </a:xfrm>
        </p:spPr>
        <p:txBody>
          <a:bodyPr>
            <a:normAutofit fontScale="47500" lnSpcReduction="20000"/>
          </a:bodyPr>
          <a:lstStyle/>
          <a:p>
            <a:pPr marL="0" indent="0">
              <a:buNone/>
            </a:pPr>
            <a:r>
              <a:rPr lang="en-US" sz="2900" b="0" i="0" u="none" strike="noStrike" baseline="0" dirty="0">
                <a:solidFill>
                  <a:srgbClr val="000000"/>
                </a:solidFill>
                <a:latin typeface="Courier New" panose="02070309020205020404" pitchFamily="49" charset="0"/>
              </a:rPr>
              <a:t>OUTCOME VARIABLE:</a:t>
            </a:r>
          </a:p>
          <a:p>
            <a:pPr marL="0" indent="0">
              <a:buNone/>
            </a:pPr>
            <a:r>
              <a:rPr lang="en-US" sz="2900" b="0" i="0" u="none" strike="noStrike" baseline="0" dirty="0">
                <a:solidFill>
                  <a:srgbClr val="000000"/>
                </a:solidFill>
                <a:latin typeface="Courier New" panose="02070309020205020404" pitchFamily="49" charset="0"/>
              </a:rPr>
              <a:t> </a:t>
            </a:r>
            <a:r>
              <a:rPr lang="en-US" sz="2900" b="0" i="0" u="none" strike="noStrike" baseline="0" dirty="0" err="1">
                <a:solidFill>
                  <a:srgbClr val="000000"/>
                </a:solidFill>
                <a:latin typeface="Courier New" panose="02070309020205020404" pitchFamily="49" charset="0"/>
              </a:rPr>
              <a:t>pmi</a:t>
            </a:r>
            <a:endParaRPr lang="en-US" sz="2900" b="0" i="0" u="none" strike="noStrike" baseline="0" dirty="0">
              <a:solidFill>
                <a:srgbClr val="000000"/>
              </a:solidFill>
              <a:latin typeface="Courier New" panose="02070309020205020404" pitchFamily="49" charset="0"/>
            </a:endParaRPr>
          </a:p>
          <a:p>
            <a:pPr marL="0" indent="0">
              <a:buNone/>
            </a:pPr>
            <a:endParaRPr lang="en-US" sz="2900" b="0" i="0" u="none" strike="noStrike" baseline="0" dirty="0">
              <a:solidFill>
                <a:srgbClr val="000000"/>
              </a:solidFill>
              <a:latin typeface="Courier New" panose="02070309020205020404" pitchFamily="49" charset="0"/>
            </a:endParaRPr>
          </a:p>
          <a:p>
            <a:pPr marL="0" indent="0">
              <a:buNone/>
            </a:pPr>
            <a:r>
              <a:rPr lang="en-US" sz="2900" b="0" i="0" u="none" strike="noStrike" baseline="0" dirty="0">
                <a:solidFill>
                  <a:srgbClr val="000000"/>
                </a:solidFill>
                <a:latin typeface="Courier New" panose="02070309020205020404" pitchFamily="49" charset="0"/>
              </a:rPr>
              <a:t>Model Summary</a:t>
            </a:r>
          </a:p>
          <a:p>
            <a:pPr marL="0" indent="0">
              <a:buNone/>
            </a:pPr>
            <a:r>
              <a:rPr lang="pt-BR" sz="2900" b="0" i="0" u="none" strike="noStrike" baseline="0" dirty="0">
                <a:solidFill>
                  <a:srgbClr val="000000"/>
                </a:solidFill>
                <a:latin typeface="Courier New" panose="02070309020205020404" pitchFamily="49" charset="0"/>
              </a:rPr>
              <a:t>          R       R-sq        MSE          F        df1        df2          p</a:t>
            </a:r>
          </a:p>
          <a:p>
            <a:pPr marL="0" indent="0">
              <a:buNone/>
            </a:pPr>
            <a:r>
              <a:rPr lang="en-US" sz="2900" b="0" i="0" u="none" strike="noStrike" baseline="0" dirty="0">
                <a:solidFill>
                  <a:srgbClr val="000000"/>
                </a:solidFill>
                <a:latin typeface="Courier New" panose="02070309020205020404" pitchFamily="49" charset="0"/>
              </a:rPr>
              <a:t>      .3114      .0970     1.6027     6.4428     2.0000   120.0000      .0022</a:t>
            </a:r>
          </a:p>
          <a:p>
            <a:pPr marL="0" indent="0">
              <a:buNone/>
            </a:pPr>
            <a:endParaRPr lang="en-US" sz="2900" b="0" i="0" u="none" strike="noStrike" baseline="0" dirty="0">
              <a:solidFill>
                <a:srgbClr val="000000"/>
              </a:solidFill>
              <a:latin typeface="Courier New" panose="02070309020205020404" pitchFamily="49" charset="0"/>
            </a:endParaRPr>
          </a:p>
          <a:p>
            <a:pPr marL="0" indent="0">
              <a:buNone/>
            </a:pPr>
            <a:r>
              <a:rPr lang="en-US" sz="2900" b="0" i="0" u="none" strike="noStrike" baseline="0" dirty="0">
                <a:solidFill>
                  <a:srgbClr val="000000"/>
                </a:solidFill>
                <a:latin typeface="Courier New" panose="02070309020205020404" pitchFamily="49" charset="0"/>
              </a:rPr>
              <a:t>Model</a:t>
            </a:r>
          </a:p>
          <a:p>
            <a:pPr marL="0" indent="0">
              <a:buNone/>
            </a:pPr>
            <a:r>
              <a:rPr lang="en-US" sz="2900" b="0" i="0" u="none" strike="noStrike" baseline="0" dirty="0">
                <a:solidFill>
                  <a:srgbClr val="000000"/>
                </a:solidFill>
                <a:latin typeface="Courier New" panose="02070309020205020404" pitchFamily="49" charset="0"/>
              </a:rPr>
              <a:t>              </a:t>
            </a:r>
            <a:r>
              <a:rPr lang="en-US" sz="2900" b="0" i="0" u="none" strike="noStrike" baseline="0" dirty="0" err="1">
                <a:solidFill>
                  <a:srgbClr val="000000"/>
                </a:solidFill>
                <a:latin typeface="Courier New" panose="02070309020205020404" pitchFamily="49" charset="0"/>
              </a:rPr>
              <a:t>coeff</a:t>
            </a:r>
            <a:r>
              <a:rPr lang="en-US" sz="2900" b="0" i="0" u="none" strike="noStrike" baseline="0" dirty="0">
                <a:solidFill>
                  <a:srgbClr val="000000"/>
                </a:solidFill>
                <a:latin typeface="Courier New" panose="02070309020205020404" pitchFamily="49" charset="0"/>
              </a:rPr>
              <a:t>         se          t          p       LLCI       ULCI</a:t>
            </a:r>
          </a:p>
          <a:p>
            <a:pPr marL="0" indent="0">
              <a:buNone/>
            </a:pPr>
            <a:r>
              <a:rPr lang="fr-FR" sz="2900" b="0" i="0" u="none" strike="noStrike" baseline="0" dirty="0">
                <a:solidFill>
                  <a:srgbClr val="000000"/>
                </a:solidFill>
                <a:latin typeface="Courier New" panose="02070309020205020404" pitchFamily="49" charset="0"/>
              </a:rPr>
              <a:t>constant     4.6104      .3057    15.0836      .0000     4.0053     5.2156</a:t>
            </a:r>
          </a:p>
          <a:p>
            <a:pPr marL="0" indent="0">
              <a:buNone/>
            </a:pPr>
            <a:r>
              <a:rPr lang="fr-FR" sz="2900" b="0" i="0" u="none" strike="noStrike" baseline="0" dirty="0">
                <a:solidFill>
                  <a:srgbClr val="000000"/>
                </a:solidFill>
                <a:latin typeface="Courier New" panose="02070309020205020404" pitchFamily="49" charset="0"/>
              </a:rPr>
              <a:t>Cond (</a:t>
            </a:r>
            <a:r>
              <a:rPr lang="fr-FR" sz="2900" b="1" i="0" u="none" strike="noStrike" baseline="0" dirty="0">
                <a:solidFill>
                  <a:srgbClr val="000000"/>
                </a:solidFill>
                <a:latin typeface="Courier New" panose="02070309020205020404" pitchFamily="49" charset="0"/>
              </a:rPr>
              <a:t>a2</a:t>
            </a:r>
            <a:r>
              <a:rPr lang="fr-FR" sz="2900" b="0" i="0" u="none" strike="noStrike" baseline="0" dirty="0">
                <a:solidFill>
                  <a:srgbClr val="000000"/>
                </a:solidFill>
                <a:latin typeface="Courier New" panose="02070309020205020404" pitchFamily="49" charset="0"/>
              </a:rPr>
              <a:t>)     .3536      .2325     1.5207      .1310     -.1068      .8139</a:t>
            </a:r>
          </a:p>
          <a:p>
            <a:pPr marL="0" indent="0">
              <a:buNone/>
            </a:pPr>
            <a:r>
              <a:rPr lang="fr-FR" sz="2900" b="0" i="0" u="none" strike="noStrike" baseline="0" dirty="0">
                <a:solidFill>
                  <a:srgbClr val="000000"/>
                </a:solidFill>
                <a:latin typeface="Courier New" panose="02070309020205020404" pitchFamily="49" charset="0"/>
              </a:rPr>
              <a:t>import (</a:t>
            </a:r>
            <a:r>
              <a:rPr lang="fr-FR" sz="2900" b="1" i="0" u="none" strike="noStrike" baseline="0" dirty="0">
                <a:solidFill>
                  <a:srgbClr val="000000"/>
                </a:solidFill>
                <a:latin typeface="Courier New" panose="02070309020205020404" pitchFamily="49" charset="0"/>
              </a:rPr>
              <a:t>d21</a:t>
            </a:r>
            <a:r>
              <a:rPr lang="fr-FR" sz="2900" b="0" i="0" u="none" strike="noStrike" baseline="0" dirty="0">
                <a:solidFill>
                  <a:srgbClr val="000000"/>
                </a:solidFill>
                <a:latin typeface="Courier New" panose="02070309020205020404" pitchFamily="49" charset="0"/>
              </a:rPr>
              <a:t>)  .1961      .0671     2.9228      .0041      .0633      .3290</a:t>
            </a: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24EC6390-9DF6-0DC7-1DDE-CB28097DAA67}"/>
              </a:ext>
            </a:extLst>
          </p:cNvPr>
          <p:cNvSpPr txBox="1"/>
          <p:nvPr/>
        </p:nvSpPr>
        <p:spPr>
          <a:xfrm>
            <a:off x="484738" y="454075"/>
            <a:ext cx="110367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Sagona ExtraLight (Headings)"/>
                <a:ea typeface="+mn-ea"/>
                <a:cs typeface="+mn-cs"/>
              </a:rPr>
              <a:t>Step 2: </a:t>
            </a:r>
            <a:r>
              <a:rPr kumimoji="0" lang="en-US" sz="3600" b="0" i="0" u="none" strike="noStrike" kern="1200" cap="none" spc="0" normalizeH="0" baseline="0" noProof="0" dirty="0">
                <a:ln>
                  <a:noFill/>
                </a:ln>
                <a:solidFill>
                  <a:prstClr val="black"/>
                </a:solidFill>
                <a:effectLst/>
                <a:uLnTx/>
                <a:uFillTx/>
                <a:latin typeface="Sagona ExtraLight (Headings)"/>
                <a:ea typeface="+mn-ea"/>
                <a:cs typeface="+mn-cs"/>
              </a:rPr>
              <a:t>Does IMPORT (M1) Influence the Second Mediator (PMI)?</a:t>
            </a:r>
          </a:p>
        </p:txBody>
      </p:sp>
    </p:spTree>
    <p:extLst>
      <p:ext uri="{BB962C8B-B14F-4D97-AF65-F5344CB8AC3E}">
        <p14:creationId xmlns:p14="http://schemas.microsoft.com/office/powerpoint/2010/main" val="340052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755A-4E2F-983C-30DC-29C8D11F47AD}"/>
              </a:ext>
            </a:extLst>
          </p:cNvPr>
          <p:cNvSpPr>
            <a:spLocks noGrp="1"/>
          </p:cNvSpPr>
          <p:nvPr>
            <p:ph type="title" idx="4294967295"/>
          </p:nvPr>
        </p:nvSpPr>
        <p:spPr>
          <a:xfrm>
            <a:off x="182880" y="115253"/>
            <a:ext cx="10058400" cy="789622"/>
          </a:xfrm>
        </p:spPr>
        <p:txBody>
          <a:bodyPr/>
          <a:lstStyle/>
          <a:p>
            <a:r>
              <a:rPr lang="en-US" dirty="0"/>
              <a:t>Step 2 Interpretation</a:t>
            </a:r>
          </a:p>
        </p:txBody>
      </p:sp>
      <p:sp>
        <p:nvSpPr>
          <p:cNvPr id="3" name="Content Placeholder 2">
            <a:extLst>
              <a:ext uri="{FF2B5EF4-FFF2-40B4-BE49-F238E27FC236}">
                <a16:creationId xmlns:a16="http://schemas.microsoft.com/office/drawing/2014/main" id="{6B5D2540-FF4E-269F-D3D1-DFEB3D139E6F}"/>
              </a:ext>
            </a:extLst>
          </p:cNvPr>
          <p:cNvSpPr>
            <a:spLocks noGrp="1"/>
          </p:cNvSpPr>
          <p:nvPr>
            <p:ph idx="4294967295"/>
          </p:nvPr>
        </p:nvSpPr>
        <p:spPr>
          <a:xfrm>
            <a:off x="254000" y="792798"/>
            <a:ext cx="10058400" cy="384968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Now, we test whether </a:t>
            </a:r>
            <a:r>
              <a:rPr lang="en-US" sz="2000" b="1" dirty="0">
                <a:latin typeface="Calibri" panose="020F0502020204030204" pitchFamily="34" charset="0"/>
                <a:ea typeface="Calibri" panose="020F0502020204030204" pitchFamily="34" charset="0"/>
                <a:cs typeface="Calibri" panose="020F0502020204030204" pitchFamily="34" charset="0"/>
              </a:rPr>
              <a:t>IMPORT influences PMI</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IMPORT significantly predicts PMI (β = 0.1961, p = 0.0041).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X (</a:t>
            </a:r>
            <a:r>
              <a:rPr lang="en-US" sz="1800" dirty="0" err="1">
                <a:latin typeface="Calibri" panose="020F0502020204030204" pitchFamily="34" charset="0"/>
                <a:ea typeface="Calibri" panose="020F0502020204030204" pitchFamily="34" charset="0"/>
                <a:cs typeface="Calibri" panose="020F0502020204030204" pitchFamily="34" charset="0"/>
              </a:rPr>
              <a:t>cond</a:t>
            </a:r>
            <a:r>
              <a:rPr lang="en-US" sz="1800" dirty="0">
                <a:latin typeface="Calibri" panose="020F0502020204030204" pitchFamily="34" charset="0"/>
                <a:ea typeface="Calibri" panose="020F0502020204030204" pitchFamily="34" charset="0"/>
                <a:cs typeface="Calibri" panose="020F0502020204030204" pitchFamily="34" charset="0"/>
              </a:rPr>
              <a:t>) does not directly predict PMI (β = 0.3536, p = 0.1310), meaning article placement alone doesn’t significantly change perceived media influence unless IMPORT is considered.</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CI for IMPORT’s effect on PMI [0.0633, 0.3290] does not include zero, confirming a significant effect.</a:t>
            </a:r>
          </a:p>
          <a:p>
            <a:pPr lvl="1"/>
            <a:r>
              <a:rPr lang="en-US" sz="1800" b="1" dirty="0">
                <a:latin typeface="Calibri" panose="020F0502020204030204" pitchFamily="34" charset="0"/>
                <a:ea typeface="Calibri" panose="020F0502020204030204" pitchFamily="34" charset="0"/>
                <a:cs typeface="Calibri" panose="020F0502020204030204" pitchFamily="34" charset="0"/>
              </a:rPr>
              <a:t>Interpretation</a:t>
            </a:r>
            <a:r>
              <a:rPr lang="en-US" sz="1800" dirty="0">
                <a:latin typeface="Calibri" panose="020F0502020204030204" pitchFamily="34" charset="0"/>
                <a:ea typeface="Calibri" panose="020F0502020204030204" pitchFamily="34" charset="0"/>
                <a:cs typeface="Calibri" panose="020F0502020204030204" pitchFamily="34" charset="0"/>
              </a:rPr>
              <a:t>: When people perceive an article as more important, they are more likely to believe the media is influencing public opinion.</a:t>
            </a:r>
          </a:p>
          <a:p>
            <a:endParaRPr lang="en-US" dirty="0"/>
          </a:p>
        </p:txBody>
      </p:sp>
    </p:spTree>
    <p:extLst>
      <p:ext uri="{BB962C8B-B14F-4D97-AF65-F5344CB8AC3E}">
        <p14:creationId xmlns:p14="http://schemas.microsoft.com/office/powerpoint/2010/main" val="159828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CD6A4-4853-4993-8C1A-A60AD33E1E99}"/>
              </a:ext>
            </a:extLst>
          </p:cNvPr>
          <p:cNvSpPr>
            <a:spLocks noGrp="1"/>
          </p:cNvSpPr>
          <p:nvPr>
            <p:ph idx="1"/>
          </p:nvPr>
        </p:nvSpPr>
        <p:spPr>
          <a:xfrm>
            <a:off x="565390" y="1578906"/>
            <a:ext cx="10451432" cy="5158660"/>
          </a:xfrm>
        </p:spPr>
        <p:txBody>
          <a:bodyPr>
            <a:normAutofit fontScale="25000" lnSpcReduction="20000"/>
          </a:bodyPr>
          <a:lstStyle/>
          <a:p>
            <a:pPr marL="0" indent="0">
              <a:buNone/>
            </a:pPr>
            <a:r>
              <a:rPr lang="en-US" sz="6400" b="0" i="0" u="none" strike="noStrike" baseline="0" dirty="0">
                <a:solidFill>
                  <a:srgbClr val="000000"/>
                </a:solidFill>
                <a:latin typeface="Courier New" panose="02070309020205020404" pitchFamily="49" charset="0"/>
              </a:rPr>
              <a:t>OUTCOME VARIABLE:</a:t>
            </a:r>
          </a:p>
          <a:p>
            <a:pPr marL="0" indent="0">
              <a:buNone/>
            </a:pPr>
            <a:r>
              <a:rPr lang="en-US" sz="6400" b="1" i="0" u="none" strike="noStrike" baseline="0" dirty="0">
                <a:solidFill>
                  <a:srgbClr val="000000"/>
                </a:solidFill>
                <a:latin typeface="Courier New" panose="02070309020205020404" pitchFamily="49" charset="0"/>
              </a:rPr>
              <a:t> reaction</a:t>
            </a:r>
          </a:p>
          <a:p>
            <a:pPr marL="0" indent="0">
              <a:buNone/>
            </a:pPr>
            <a:endParaRPr lang="en-US" sz="6400" b="0" i="0" u="none" strike="noStrike" baseline="0" dirty="0">
              <a:solidFill>
                <a:srgbClr val="000000"/>
              </a:solidFill>
              <a:latin typeface="Courier New" panose="02070309020205020404" pitchFamily="49" charset="0"/>
            </a:endParaRPr>
          </a:p>
          <a:p>
            <a:pPr marL="0" indent="0">
              <a:buNone/>
            </a:pPr>
            <a:r>
              <a:rPr lang="en-US" sz="6400" b="0" i="0" u="none" strike="noStrike" baseline="0" dirty="0">
                <a:solidFill>
                  <a:srgbClr val="000000"/>
                </a:solidFill>
                <a:latin typeface="Courier New" panose="02070309020205020404" pitchFamily="49" charset="0"/>
              </a:rPr>
              <a:t>Model Summary</a:t>
            </a:r>
          </a:p>
          <a:p>
            <a:pPr marL="0" indent="0">
              <a:buNone/>
            </a:pPr>
            <a:r>
              <a:rPr lang="pt-BR" sz="6400" b="0" i="0" u="none" strike="noStrike" baseline="0" dirty="0">
                <a:solidFill>
                  <a:srgbClr val="000000"/>
                </a:solidFill>
                <a:latin typeface="Courier New" panose="02070309020205020404" pitchFamily="49" charset="0"/>
              </a:rPr>
              <a:t>          R       R-sq        MSE          F        df1        df2          p</a:t>
            </a:r>
          </a:p>
          <a:p>
            <a:pPr marL="0" indent="0">
              <a:buNone/>
            </a:pPr>
            <a:r>
              <a:rPr lang="en-US" sz="6400" b="0" i="0" u="none" strike="noStrike" baseline="0" dirty="0">
                <a:solidFill>
                  <a:srgbClr val="000000"/>
                </a:solidFill>
                <a:latin typeface="Courier New" panose="02070309020205020404" pitchFamily="49" charset="0"/>
              </a:rPr>
              <a:t>      .5702      .3251     1.6628    19.1118     3.0000   119.0000      .0000</a:t>
            </a:r>
          </a:p>
          <a:p>
            <a:pPr marL="0" indent="0">
              <a:buNone/>
            </a:pPr>
            <a:endParaRPr lang="en-US" sz="6400" b="0" i="0" u="none" strike="noStrike" baseline="0" dirty="0">
              <a:solidFill>
                <a:srgbClr val="000000"/>
              </a:solidFill>
              <a:latin typeface="Courier New" panose="02070309020205020404" pitchFamily="49" charset="0"/>
            </a:endParaRPr>
          </a:p>
          <a:p>
            <a:pPr marL="0" indent="0">
              <a:buNone/>
            </a:pPr>
            <a:r>
              <a:rPr lang="en-US" sz="6400" b="0" i="0" u="none" strike="noStrike" baseline="0" dirty="0">
                <a:solidFill>
                  <a:srgbClr val="000000"/>
                </a:solidFill>
                <a:latin typeface="Courier New" panose="02070309020205020404" pitchFamily="49" charset="0"/>
              </a:rPr>
              <a:t>Model</a:t>
            </a:r>
          </a:p>
          <a:p>
            <a:pPr marL="0" indent="0">
              <a:buNone/>
            </a:pPr>
            <a:r>
              <a:rPr lang="en-US" sz="6400" b="0" i="0" u="none" strike="noStrike" baseline="0" dirty="0">
                <a:solidFill>
                  <a:srgbClr val="000000"/>
                </a:solidFill>
                <a:latin typeface="Courier New" panose="02070309020205020404" pitchFamily="49" charset="0"/>
              </a:rPr>
              <a:t>              </a:t>
            </a:r>
            <a:r>
              <a:rPr lang="en-US" sz="6400" b="0" i="0" u="none" strike="noStrike" baseline="0" dirty="0" err="1">
                <a:solidFill>
                  <a:srgbClr val="000000"/>
                </a:solidFill>
                <a:latin typeface="Courier New" panose="02070309020205020404" pitchFamily="49" charset="0"/>
              </a:rPr>
              <a:t>coeff</a:t>
            </a:r>
            <a:r>
              <a:rPr lang="en-US" sz="6400" b="0" i="0" u="none" strike="noStrike" baseline="0" dirty="0">
                <a:solidFill>
                  <a:srgbClr val="000000"/>
                </a:solidFill>
                <a:latin typeface="Courier New" panose="02070309020205020404" pitchFamily="49" charset="0"/>
              </a:rPr>
              <a:t>         se          t          p       LLCI       ULCI</a:t>
            </a:r>
          </a:p>
          <a:p>
            <a:pPr marL="0" indent="0">
              <a:buNone/>
            </a:pPr>
            <a:r>
              <a:rPr lang="fr-FR" sz="6400" b="0" i="0" u="none" strike="noStrike" baseline="0" dirty="0">
                <a:solidFill>
                  <a:srgbClr val="000000"/>
                </a:solidFill>
                <a:latin typeface="Courier New" panose="02070309020205020404" pitchFamily="49" charset="0"/>
              </a:rPr>
              <a:t>constant     -.1498      .5298     -.2828      .7778    -1.1989      .8993</a:t>
            </a:r>
          </a:p>
          <a:p>
            <a:pPr marL="0" indent="0">
              <a:buNone/>
            </a:pPr>
            <a:r>
              <a:rPr lang="fr-FR" sz="6400" b="0" i="0" u="none" strike="noStrike" baseline="0" dirty="0" err="1">
                <a:solidFill>
                  <a:srgbClr val="000000"/>
                </a:solidFill>
                <a:latin typeface="Courier New" panose="02070309020205020404" pitchFamily="49" charset="0"/>
              </a:rPr>
              <a:t>cond</a:t>
            </a:r>
            <a:r>
              <a:rPr lang="fr-FR" sz="6400" b="0" i="0" u="none" strike="noStrike" baseline="0" dirty="0">
                <a:solidFill>
                  <a:srgbClr val="000000"/>
                </a:solidFill>
                <a:latin typeface="Courier New" panose="02070309020205020404" pitchFamily="49" charset="0"/>
              </a:rPr>
              <a:t> </a:t>
            </a:r>
            <a:r>
              <a:rPr lang="fr-FR" sz="6400" b="1" u="sng" strike="noStrike" baseline="0" dirty="0">
                <a:solidFill>
                  <a:srgbClr val="000000"/>
                </a:solidFill>
                <a:latin typeface="Courier New" panose="02070309020205020404" pitchFamily="49" charset="0"/>
              </a:rPr>
              <a:t>(c’)</a:t>
            </a:r>
            <a:r>
              <a:rPr lang="fr-FR" sz="6400" b="0" i="0" u="none" strike="noStrike" baseline="0" dirty="0">
                <a:solidFill>
                  <a:srgbClr val="000000"/>
                </a:solidFill>
                <a:latin typeface="Courier New" panose="02070309020205020404" pitchFamily="49" charset="0"/>
              </a:rPr>
              <a:t>     .1034      .2391      .4324      .6662     -.3701      .5768</a:t>
            </a:r>
          </a:p>
          <a:p>
            <a:pPr marL="0" indent="0">
              <a:buNone/>
            </a:pPr>
            <a:r>
              <a:rPr lang="fr-FR" sz="6400" b="0" i="0" u="none" strike="noStrike" baseline="0" dirty="0">
                <a:solidFill>
                  <a:srgbClr val="000000"/>
                </a:solidFill>
                <a:latin typeface="Courier New" panose="02070309020205020404" pitchFamily="49" charset="0"/>
              </a:rPr>
              <a:t>Import</a:t>
            </a:r>
            <a:r>
              <a:rPr lang="fr-FR" sz="6400" b="1" i="0" u="sng" strike="noStrike" baseline="0" dirty="0">
                <a:solidFill>
                  <a:srgbClr val="000000"/>
                </a:solidFill>
                <a:latin typeface="Courier New" panose="02070309020205020404" pitchFamily="49" charset="0"/>
              </a:rPr>
              <a:t>(b1)</a:t>
            </a:r>
            <a:r>
              <a:rPr lang="fr-FR" sz="6400" b="0" i="0" u="none" strike="noStrike" baseline="0" dirty="0">
                <a:solidFill>
                  <a:srgbClr val="000000"/>
                </a:solidFill>
                <a:latin typeface="Courier New" panose="02070309020205020404" pitchFamily="49" charset="0"/>
              </a:rPr>
              <a:t>    .3244      .0707     4.5857      .0000      .1843      .4645</a:t>
            </a:r>
          </a:p>
          <a:p>
            <a:pPr marL="0" indent="0">
              <a:buNone/>
            </a:pPr>
            <a:r>
              <a:rPr lang="pl-PL" sz="6400" b="0" i="0" u="none" strike="noStrike" baseline="0" dirty="0">
                <a:solidFill>
                  <a:srgbClr val="000000"/>
                </a:solidFill>
                <a:latin typeface="Courier New" panose="02070309020205020404" pitchFamily="49" charset="0"/>
              </a:rPr>
              <a:t>pmi </a:t>
            </a:r>
            <a:r>
              <a:rPr lang="en-US" sz="6400" b="1" i="0" u="sng" strike="noStrike" baseline="0" dirty="0">
                <a:solidFill>
                  <a:srgbClr val="000000"/>
                </a:solidFill>
                <a:latin typeface="Courier New" panose="02070309020205020404" pitchFamily="49" charset="0"/>
              </a:rPr>
              <a:t>(b2)</a:t>
            </a:r>
            <a:r>
              <a:rPr lang="pl-PL" sz="6400" b="0" i="0" u="none" strike="noStrike" baseline="0" dirty="0">
                <a:solidFill>
                  <a:srgbClr val="000000"/>
                </a:solidFill>
                <a:latin typeface="Courier New" panose="02070309020205020404" pitchFamily="49" charset="0"/>
              </a:rPr>
              <a:t>      .3965      .0930     4.2645      .0000      .2124      .5806</a:t>
            </a:r>
          </a:p>
          <a:p>
            <a:pPr marL="0" indent="0">
              <a:buNone/>
            </a:pPr>
            <a:r>
              <a:rPr lang="en-US" sz="24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B997FED6-5B5C-621B-3D63-1A3E2BD14CC6}"/>
              </a:ext>
            </a:extLst>
          </p:cNvPr>
          <p:cNvSpPr txBox="1"/>
          <p:nvPr/>
        </p:nvSpPr>
        <p:spPr>
          <a:xfrm>
            <a:off x="565390" y="378577"/>
            <a:ext cx="112979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Sagona ExtraLight (Headings)"/>
              </a:rPr>
              <a:t>Step 3: </a:t>
            </a:r>
            <a:r>
              <a:rPr kumimoji="0" lang="en-US" sz="3600" b="0" i="0" u="none" strike="noStrike" kern="1200" cap="none" spc="0" normalizeH="0" baseline="0" noProof="0" dirty="0">
                <a:ln>
                  <a:noFill/>
                </a:ln>
                <a:solidFill>
                  <a:prstClr val="black"/>
                </a:solidFill>
                <a:effectLst/>
                <a:uLnTx/>
                <a:uFillTx/>
                <a:latin typeface="Sagona ExtraLight (Headings)"/>
              </a:rPr>
              <a:t>Do IMPORT and PMI Predict Purchase Intention (Reaction)?</a:t>
            </a:r>
          </a:p>
        </p:txBody>
      </p:sp>
    </p:spTree>
    <p:extLst>
      <p:ext uri="{BB962C8B-B14F-4D97-AF65-F5344CB8AC3E}">
        <p14:creationId xmlns:p14="http://schemas.microsoft.com/office/powerpoint/2010/main" val="4091712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6A32-0D7D-3199-CBC8-E6BD7D57F7BF}"/>
              </a:ext>
            </a:extLst>
          </p:cNvPr>
          <p:cNvSpPr>
            <a:spLocks noGrp="1"/>
          </p:cNvSpPr>
          <p:nvPr>
            <p:ph type="title" idx="4294967295"/>
          </p:nvPr>
        </p:nvSpPr>
        <p:spPr>
          <a:xfrm>
            <a:off x="162560" y="115253"/>
            <a:ext cx="10058400" cy="789622"/>
          </a:xfrm>
        </p:spPr>
        <p:txBody>
          <a:bodyPr/>
          <a:lstStyle/>
          <a:p>
            <a:r>
              <a:rPr lang="en-US" dirty="0"/>
              <a:t>Step 3 Interpretation</a:t>
            </a:r>
          </a:p>
        </p:txBody>
      </p:sp>
      <p:sp>
        <p:nvSpPr>
          <p:cNvPr id="3" name="Content Placeholder 2">
            <a:extLst>
              <a:ext uri="{FF2B5EF4-FFF2-40B4-BE49-F238E27FC236}">
                <a16:creationId xmlns:a16="http://schemas.microsoft.com/office/drawing/2014/main" id="{99E656AF-AC42-EA54-FBE1-FC5149986E99}"/>
              </a:ext>
            </a:extLst>
          </p:cNvPr>
          <p:cNvSpPr>
            <a:spLocks noGrp="1"/>
          </p:cNvSpPr>
          <p:nvPr>
            <p:ph idx="4294967295"/>
          </p:nvPr>
        </p:nvSpPr>
        <p:spPr>
          <a:xfrm>
            <a:off x="294640" y="813118"/>
            <a:ext cx="10058400" cy="3849687"/>
          </a:xfrm>
        </p:spPr>
        <p:txBody>
          <a:bodyPr/>
          <a:lstStyle/>
          <a:p>
            <a:r>
              <a:rPr lang="en-US" sz="1800" dirty="0">
                <a:latin typeface="Calibri" panose="020F0502020204030204" pitchFamily="34" charset="0"/>
                <a:ea typeface="Calibri" panose="020F0502020204030204" pitchFamily="34" charset="0"/>
                <a:cs typeface="Calibri" panose="020F0502020204030204" pitchFamily="34" charset="0"/>
              </a:rPr>
              <a:t>Now, we check whether IMPORT and PMI influence </a:t>
            </a:r>
            <a:r>
              <a:rPr lang="en-US" sz="1800" b="1" dirty="0">
                <a:latin typeface="Calibri" panose="020F0502020204030204" pitchFamily="34" charset="0"/>
                <a:ea typeface="Calibri" panose="020F0502020204030204" pitchFamily="34" charset="0"/>
                <a:cs typeface="Calibri" panose="020F0502020204030204" pitchFamily="34" charset="0"/>
              </a:rPr>
              <a:t>reaction (purchase intention, Y)</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IMPORT significantly predicts purchase intention (β = 0.3244, p &lt; .001)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PMI significantly predicts purchase intention (β = 0.3965, p &lt; .001)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X (</a:t>
            </a:r>
            <a:r>
              <a:rPr lang="en-US" sz="1800" dirty="0" err="1">
                <a:latin typeface="Calibri" panose="020F0502020204030204" pitchFamily="34" charset="0"/>
                <a:ea typeface="Calibri" panose="020F0502020204030204" pitchFamily="34" charset="0"/>
                <a:cs typeface="Calibri" panose="020F0502020204030204" pitchFamily="34" charset="0"/>
              </a:rPr>
              <a:t>cond</a:t>
            </a:r>
            <a:r>
              <a:rPr lang="en-US" sz="1800" dirty="0">
                <a:latin typeface="Calibri" panose="020F0502020204030204" pitchFamily="34" charset="0"/>
                <a:ea typeface="Calibri" panose="020F0502020204030204" pitchFamily="34" charset="0"/>
                <a:cs typeface="Calibri" panose="020F0502020204030204" pitchFamily="34" charset="0"/>
              </a:rPr>
              <a:t>) does not significantly predict purchase intention directly (β = 0.1034, p = 0.6662).</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CI for IMPORT’s effect on reaction [0.1843, 0.4645] and PMI’s effect on reaction [0.2124, 0.5806] do not include zero, confirming significant effects</a:t>
            </a:r>
          </a:p>
          <a:p>
            <a:pPr lvl="1">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Interpretation:</a:t>
            </a:r>
            <a:r>
              <a:rPr lang="en-US" sz="1800" dirty="0">
                <a:latin typeface="Calibri" panose="020F0502020204030204" pitchFamily="34" charset="0"/>
                <a:ea typeface="Calibri" panose="020F0502020204030204" pitchFamily="34" charset="0"/>
                <a:cs typeface="Calibri" panose="020F0502020204030204" pitchFamily="34" charset="0"/>
              </a:rPr>
              <a:t> The more important people perceive the article, and the more they believe media influences public opinion, the stronger their intention to buy sugar</a:t>
            </a:r>
          </a:p>
          <a:p>
            <a:endParaRPr lang="en-US" dirty="0"/>
          </a:p>
        </p:txBody>
      </p:sp>
    </p:spTree>
    <p:extLst>
      <p:ext uri="{BB962C8B-B14F-4D97-AF65-F5344CB8AC3E}">
        <p14:creationId xmlns:p14="http://schemas.microsoft.com/office/powerpoint/2010/main" val="327416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DBF8-CA15-0A32-6E09-ACAD07ACBFC1}"/>
              </a:ext>
            </a:extLst>
          </p:cNvPr>
          <p:cNvSpPr>
            <a:spLocks noGrp="1"/>
          </p:cNvSpPr>
          <p:nvPr>
            <p:ph type="title" idx="4294967295"/>
          </p:nvPr>
        </p:nvSpPr>
        <p:spPr>
          <a:xfrm>
            <a:off x="111760" y="145733"/>
            <a:ext cx="10058400" cy="759142"/>
          </a:xfrm>
        </p:spPr>
        <p:txBody>
          <a:bodyPr/>
          <a:lstStyle/>
          <a:p>
            <a:r>
              <a:rPr lang="en-US" dirty="0"/>
              <a:t>Serial Mediation</a:t>
            </a:r>
          </a:p>
        </p:txBody>
      </p:sp>
      <p:sp>
        <p:nvSpPr>
          <p:cNvPr id="3" name="Content Placeholder 2">
            <a:extLst>
              <a:ext uri="{FF2B5EF4-FFF2-40B4-BE49-F238E27FC236}">
                <a16:creationId xmlns:a16="http://schemas.microsoft.com/office/drawing/2014/main" id="{E734DFEF-A0B7-1C42-B3E6-FB00E617B79A}"/>
              </a:ext>
            </a:extLst>
          </p:cNvPr>
          <p:cNvSpPr>
            <a:spLocks noGrp="1"/>
          </p:cNvSpPr>
          <p:nvPr>
            <p:ph idx="4294967295"/>
          </p:nvPr>
        </p:nvSpPr>
        <p:spPr>
          <a:xfrm>
            <a:off x="309880" y="904875"/>
            <a:ext cx="11572240" cy="4411708"/>
          </a:xfrm>
        </p:spPr>
        <p:txBody>
          <a:bodyPr>
            <a:normAutofit/>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Rejects the assumption that mediators are independent—instead, it models </a:t>
            </a:r>
            <a:r>
              <a:rPr lang="en-US" sz="2000" b="1" i="1" dirty="0">
                <a:latin typeface="Calibri" panose="020F0502020204030204" pitchFamily="34" charset="0"/>
                <a:ea typeface="Calibri" panose="020F0502020204030204" pitchFamily="34" charset="0"/>
                <a:cs typeface="Calibri" panose="020F0502020204030204" pitchFamily="34" charset="0"/>
              </a:rPr>
              <a:t>potentially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i="1" dirty="0">
                <a:latin typeface="Calibri" panose="020F0502020204030204" pitchFamily="34" charset="0"/>
                <a:ea typeface="Calibri" panose="020F0502020204030204" pitchFamily="34" charset="0"/>
                <a:cs typeface="Calibri" panose="020F0502020204030204" pitchFamily="34" charset="0"/>
              </a:rPr>
              <a:t>causal mechanisms </a:t>
            </a:r>
            <a:r>
              <a:rPr lang="en-US" sz="2000" dirty="0">
                <a:latin typeface="Calibri" panose="020F0502020204030204" pitchFamily="34" charset="0"/>
                <a:ea typeface="Calibri" panose="020F0502020204030204" pitchFamily="34" charset="0"/>
                <a:cs typeface="Calibri" panose="020F0502020204030204" pitchFamily="34" charset="0"/>
              </a:rPr>
              <a:t>between mediators</a:t>
            </a:r>
          </a:p>
          <a:p>
            <a:pPr>
              <a:lnSpc>
                <a:spcPct val="100000"/>
              </a:lnSpc>
              <a:buFont typeface="Arial" panose="020B0604020202020204" pitchFamily="34" charset="0"/>
              <a:buChar char="•"/>
            </a:pP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first influences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which then affects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2</a:t>
            </a:r>
            <a:r>
              <a:rPr lang="en-US" sz="2000" dirty="0">
                <a:latin typeface="Calibri" panose="020F0502020204030204" pitchFamily="34" charset="0"/>
                <a:ea typeface="Calibri" panose="020F0502020204030204" pitchFamily="34" charset="0"/>
                <a:cs typeface="Calibri" panose="020F0502020204030204" pitchFamily="34" charset="0"/>
              </a:rPr>
              <a:t>, and so on, ultimately influencing </a:t>
            </a:r>
            <a:r>
              <a:rPr lang="en-US" sz="2000" i="1" dirty="0">
                <a:latin typeface="Calibri" panose="020F0502020204030204" pitchFamily="34" charset="0"/>
                <a:ea typeface="Calibri" panose="020F0502020204030204" pitchFamily="34" charset="0"/>
                <a:cs typeface="Calibri" panose="020F0502020204030204" pitchFamily="34" charset="0"/>
              </a:rPr>
              <a:t>Y</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goal is to </a:t>
            </a:r>
            <a:r>
              <a:rPr lang="en-US" sz="2000" b="1" u="sng" dirty="0">
                <a:latin typeface="Calibri" panose="020F0502020204030204" pitchFamily="34" charset="0"/>
                <a:ea typeface="Calibri" panose="020F0502020204030204" pitchFamily="34" charset="0"/>
                <a:cs typeface="Calibri" panose="020F0502020204030204" pitchFamily="34" charset="0"/>
              </a:rPr>
              <a:t>examine both direct and indirect </a:t>
            </a:r>
            <a:r>
              <a:rPr lang="en-US" sz="2000" dirty="0">
                <a:latin typeface="Calibri" panose="020F0502020204030204" pitchFamily="34" charset="0"/>
                <a:ea typeface="Calibri" panose="020F0502020204030204" pitchFamily="34" charset="0"/>
                <a:cs typeface="Calibri" panose="020F0502020204030204" pitchFamily="34" charset="0"/>
              </a:rPr>
              <a:t>effects while modeling a stepwise causal process</a:t>
            </a:r>
          </a:p>
          <a:p>
            <a:pPr>
              <a:lnSpc>
                <a:spcPct val="100000"/>
              </a:lnSpc>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Example: </a:t>
            </a:r>
            <a:r>
              <a:rPr lang="en-US" sz="2000" dirty="0">
                <a:latin typeface="Calibri" panose="020F0502020204030204" pitchFamily="34" charset="0"/>
                <a:ea typeface="Calibri" panose="020F0502020204030204" pitchFamily="34" charset="0"/>
                <a:cs typeface="Calibri" panose="020F0502020204030204" pitchFamily="34" charset="0"/>
              </a:rPr>
              <a:t>suppose we are interested in the mediation effect of school bonding (school attachment, connectedness, and academic achievement) on the association between child abuse and adult violence perpetration</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Parallel (?)</a:t>
            </a:r>
          </a:p>
          <a:p>
            <a:pPr lvl="2">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In a parallel model, school attachment (</a:t>
            </a:r>
            <a:r>
              <a:rPr lang="en-US" sz="1700" i="1" dirty="0">
                <a:latin typeface="Calibri" panose="020F0502020204030204" pitchFamily="34" charset="0"/>
                <a:ea typeface="Calibri" panose="020F0502020204030204" pitchFamily="34" charset="0"/>
                <a:cs typeface="Calibri" panose="020F0502020204030204" pitchFamily="34" charset="0"/>
              </a:rPr>
              <a:t>M</a:t>
            </a:r>
            <a:r>
              <a:rPr lang="en-US" sz="1700" baseline="-25000" dirty="0">
                <a:latin typeface="Calibri" panose="020F0502020204030204" pitchFamily="34" charset="0"/>
                <a:ea typeface="Calibri" panose="020F0502020204030204" pitchFamily="34" charset="0"/>
                <a:cs typeface="Calibri" panose="020F0502020204030204" pitchFamily="34" charset="0"/>
              </a:rPr>
              <a:t>1</a:t>
            </a:r>
            <a:r>
              <a:rPr lang="en-US" sz="1700" dirty="0">
                <a:latin typeface="Calibri" panose="020F0502020204030204" pitchFamily="34" charset="0"/>
                <a:ea typeface="Calibri" panose="020F0502020204030204" pitchFamily="34" charset="0"/>
                <a:cs typeface="Calibri" panose="020F0502020204030204" pitchFamily="34" charset="0"/>
              </a:rPr>
              <a:t>), school connection (</a:t>
            </a:r>
            <a:r>
              <a:rPr lang="en-US" sz="1700" i="1" dirty="0">
                <a:latin typeface="Calibri" panose="020F0502020204030204" pitchFamily="34" charset="0"/>
                <a:ea typeface="Calibri" panose="020F0502020204030204" pitchFamily="34" charset="0"/>
                <a:cs typeface="Calibri" panose="020F0502020204030204" pitchFamily="34" charset="0"/>
              </a:rPr>
              <a:t>M</a:t>
            </a:r>
            <a:r>
              <a:rPr lang="en-US" sz="1700" baseline="-25000" dirty="0">
                <a:latin typeface="Calibri" panose="020F0502020204030204" pitchFamily="34" charset="0"/>
                <a:ea typeface="Calibri" panose="020F0502020204030204" pitchFamily="34" charset="0"/>
                <a:cs typeface="Calibri" panose="020F0502020204030204" pitchFamily="34" charset="0"/>
              </a:rPr>
              <a:t>2</a:t>
            </a:r>
            <a:r>
              <a:rPr lang="en-US" sz="1700" dirty="0">
                <a:latin typeface="Calibri" panose="020F0502020204030204" pitchFamily="34" charset="0"/>
                <a:ea typeface="Calibri" panose="020F0502020204030204" pitchFamily="34" charset="0"/>
                <a:cs typeface="Calibri" panose="020F0502020204030204" pitchFamily="34" charset="0"/>
              </a:rPr>
              <a:t>), and academic achievement (</a:t>
            </a:r>
            <a:r>
              <a:rPr lang="en-US" sz="1700" i="1" dirty="0">
                <a:latin typeface="Calibri" panose="020F0502020204030204" pitchFamily="34" charset="0"/>
                <a:ea typeface="Calibri" panose="020F0502020204030204" pitchFamily="34" charset="0"/>
                <a:cs typeface="Calibri" panose="020F0502020204030204" pitchFamily="34" charset="0"/>
              </a:rPr>
              <a:t>M</a:t>
            </a:r>
            <a:r>
              <a:rPr lang="en-US" sz="1700" baseline="-25000" dirty="0">
                <a:latin typeface="Calibri" panose="020F0502020204030204" pitchFamily="34" charset="0"/>
                <a:ea typeface="Calibri" panose="020F0502020204030204" pitchFamily="34" charset="0"/>
                <a:cs typeface="Calibri" panose="020F0502020204030204" pitchFamily="34" charset="0"/>
              </a:rPr>
              <a:t>3</a:t>
            </a:r>
            <a:r>
              <a:rPr lang="en-US" sz="1700" dirty="0">
                <a:latin typeface="Calibri" panose="020F0502020204030204" pitchFamily="34" charset="0"/>
                <a:ea typeface="Calibri" panose="020F0502020204030204" pitchFamily="34" charset="0"/>
                <a:cs typeface="Calibri" panose="020F0502020204030204" pitchFamily="34" charset="0"/>
              </a:rPr>
              <a:t>) would be assumed to independently mediate the effect of child maltreatment (</a:t>
            </a:r>
            <a:r>
              <a:rPr lang="en-US" sz="1700" i="1" dirty="0">
                <a:latin typeface="Calibri" panose="020F0502020204030204" pitchFamily="34" charset="0"/>
                <a:ea typeface="Calibri" panose="020F0502020204030204" pitchFamily="34" charset="0"/>
                <a:cs typeface="Calibri" panose="020F0502020204030204" pitchFamily="34" charset="0"/>
              </a:rPr>
              <a:t>X</a:t>
            </a:r>
            <a:r>
              <a:rPr lang="en-US" sz="1700" dirty="0">
                <a:latin typeface="Calibri" panose="020F0502020204030204" pitchFamily="34" charset="0"/>
                <a:ea typeface="Calibri" panose="020F0502020204030204" pitchFamily="34" charset="0"/>
                <a:cs typeface="Calibri" panose="020F0502020204030204" pitchFamily="34" charset="0"/>
              </a:rPr>
              <a:t>) on violence perpetration (</a:t>
            </a:r>
            <a:r>
              <a:rPr lang="en-US" sz="1700" i="1" dirty="0">
                <a:latin typeface="Calibri" panose="020F0502020204030204" pitchFamily="34" charset="0"/>
                <a:ea typeface="Calibri" panose="020F0502020204030204" pitchFamily="34" charset="0"/>
                <a:cs typeface="Calibri" panose="020F0502020204030204" pitchFamily="34" charset="0"/>
              </a:rPr>
              <a:t>Y</a:t>
            </a:r>
            <a:r>
              <a:rPr lang="en-US" sz="1700" dirty="0">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Serial (?)</a:t>
            </a:r>
          </a:p>
          <a:p>
            <a:pPr lvl="2">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In a serial model, child maltreatment first reduces school attachment (</a:t>
            </a:r>
            <a:r>
              <a:rPr lang="en-US" sz="1700" i="1" dirty="0">
                <a:latin typeface="Calibri" panose="020F0502020204030204" pitchFamily="34" charset="0"/>
                <a:ea typeface="Calibri" panose="020F0502020204030204" pitchFamily="34" charset="0"/>
                <a:cs typeface="Calibri" panose="020F0502020204030204" pitchFamily="34" charset="0"/>
              </a:rPr>
              <a:t>M</a:t>
            </a:r>
            <a:r>
              <a:rPr lang="en-US" sz="1700" baseline="-25000" dirty="0">
                <a:latin typeface="Calibri" panose="020F0502020204030204" pitchFamily="34" charset="0"/>
                <a:ea typeface="Calibri" panose="020F0502020204030204" pitchFamily="34" charset="0"/>
                <a:cs typeface="Calibri" panose="020F0502020204030204" pitchFamily="34" charset="0"/>
              </a:rPr>
              <a:t>1</a:t>
            </a:r>
            <a:r>
              <a:rPr lang="en-US" sz="1700" dirty="0">
                <a:latin typeface="Calibri" panose="020F0502020204030204" pitchFamily="34" charset="0"/>
                <a:ea typeface="Calibri" panose="020F0502020204030204" pitchFamily="34" charset="0"/>
                <a:cs typeface="Calibri" panose="020F0502020204030204" pitchFamily="34" charset="0"/>
              </a:rPr>
              <a:t>), which then lowers academic achievement (</a:t>
            </a:r>
            <a:r>
              <a:rPr lang="en-US" sz="1700" i="1" dirty="0">
                <a:latin typeface="Calibri" panose="020F0502020204030204" pitchFamily="34" charset="0"/>
                <a:ea typeface="Calibri" panose="020F0502020204030204" pitchFamily="34" charset="0"/>
                <a:cs typeface="Calibri" panose="020F0502020204030204" pitchFamily="34" charset="0"/>
              </a:rPr>
              <a:t>M</a:t>
            </a:r>
            <a:r>
              <a:rPr lang="en-US" sz="1700" baseline="-25000" dirty="0">
                <a:latin typeface="Calibri" panose="020F0502020204030204" pitchFamily="34" charset="0"/>
                <a:ea typeface="Calibri" panose="020F0502020204030204" pitchFamily="34" charset="0"/>
                <a:cs typeface="Calibri" panose="020F0502020204030204" pitchFamily="34" charset="0"/>
              </a:rPr>
              <a:t>2</a:t>
            </a:r>
            <a:r>
              <a:rPr lang="en-US" sz="1700" dirty="0">
                <a:latin typeface="Calibri" panose="020F0502020204030204" pitchFamily="34" charset="0"/>
                <a:ea typeface="Calibri" panose="020F0502020204030204" pitchFamily="34" charset="0"/>
                <a:cs typeface="Calibri" panose="020F0502020204030204" pitchFamily="34" charset="0"/>
              </a:rPr>
              <a:t>), ultimately influencing bad outcomes (</a:t>
            </a:r>
            <a:r>
              <a:rPr lang="en-US" sz="1700" i="1" dirty="0">
                <a:latin typeface="Calibri" panose="020F0502020204030204" pitchFamily="34" charset="0"/>
                <a:ea typeface="Calibri" panose="020F0502020204030204" pitchFamily="34" charset="0"/>
                <a:cs typeface="Calibri" panose="020F0502020204030204" pitchFamily="34" charset="0"/>
              </a:rPr>
              <a:t>Y</a:t>
            </a:r>
            <a:r>
              <a:rPr lang="en-US" sz="17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en-US" dirty="0"/>
          </a:p>
        </p:txBody>
      </p:sp>
    </p:spTree>
    <p:extLst>
      <p:ext uri="{BB962C8B-B14F-4D97-AF65-F5344CB8AC3E}">
        <p14:creationId xmlns:p14="http://schemas.microsoft.com/office/powerpoint/2010/main" val="18423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95AB-FEEF-490E-8393-BC2E6BB52B74}"/>
              </a:ext>
            </a:extLst>
          </p:cNvPr>
          <p:cNvSpPr>
            <a:spLocks noGrp="1"/>
          </p:cNvSpPr>
          <p:nvPr>
            <p:ph idx="1"/>
          </p:nvPr>
        </p:nvSpPr>
        <p:spPr>
          <a:xfrm>
            <a:off x="664678" y="1094339"/>
            <a:ext cx="10379242" cy="5122565"/>
          </a:xfrm>
        </p:spPr>
        <p:txBody>
          <a:bodyPr>
            <a:normAutofit/>
          </a:bodyPr>
          <a:lstStyle/>
          <a:p>
            <a:pPr marL="0" indent="0">
              <a:buNone/>
            </a:pPr>
            <a:r>
              <a:rPr lang="en-US" sz="1600" b="0" i="0" u="none" strike="noStrike" baseline="0" dirty="0">
                <a:solidFill>
                  <a:srgbClr val="000000"/>
                </a:solidFill>
                <a:latin typeface="Courier New" panose="02070309020205020404" pitchFamily="49" charset="0"/>
              </a:rPr>
              <a:t>Indirect effect(s) of X on Y:</a:t>
            </a:r>
          </a:p>
          <a:p>
            <a:pPr marL="0" indent="0">
              <a:buNone/>
            </a:pPr>
            <a:r>
              <a:rPr lang="en-US" sz="1600" b="0" i="0" u="none" strike="noStrike" baseline="0" dirty="0">
                <a:solidFill>
                  <a:srgbClr val="000000"/>
                </a:solidFill>
                <a:latin typeface="Courier New" panose="02070309020205020404" pitchFamily="49" charset="0"/>
              </a:rPr>
              <a:t>      		Effect     </a:t>
            </a:r>
            <a:r>
              <a:rPr lang="en-US" sz="1600" b="0" i="0" u="none" strike="noStrike" baseline="0" dirty="0" err="1">
                <a:solidFill>
                  <a:srgbClr val="000000"/>
                </a:solidFill>
                <a:latin typeface="Courier New" panose="02070309020205020404" pitchFamily="49" charset="0"/>
              </a:rPr>
              <a:t>BootSE</a:t>
            </a: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BootLLCI</a:t>
            </a: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BootULCI</a:t>
            </a:r>
            <a:endParaRPr lang="en-US" sz="1600" b="0" i="0" u="none" strike="noStrike" baseline="0" dirty="0">
              <a:solidFill>
                <a:srgbClr val="000000"/>
              </a:solidFill>
              <a:latin typeface="Courier New" panose="02070309020205020404" pitchFamily="49" charset="0"/>
            </a:endParaRPr>
          </a:p>
          <a:p>
            <a:pPr marL="0" indent="0">
              <a:buNone/>
            </a:pPr>
            <a:r>
              <a:rPr lang="en-US" sz="1600" b="0" i="0" u="none" strike="noStrike" baseline="0" dirty="0">
                <a:solidFill>
                  <a:srgbClr val="000000"/>
                </a:solidFill>
                <a:latin typeface="Courier New" panose="02070309020205020404" pitchFamily="49" charset="0"/>
              </a:rPr>
              <a:t>TOTAL      	.3923      .1672      .0835      .7329</a:t>
            </a:r>
          </a:p>
          <a:p>
            <a:pPr marL="0" indent="0">
              <a:buNone/>
            </a:pPr>
            <a:r>
              <a:rPr lang="da-DK" sz="1600" b="0" i="0" u="none" strike="noStrike" baseline="0" dirty="0">
                <a:solidFill>
                  <a:srgbClr val="000000"/>
                </a:solidFill>
                <a:latin typeface="Courier New" panose="02070309020205020404" pitchFamily="49" charset="0"/>
              </a:rPr>
              <a:t>Ind1 </a:t>
            </a:r>
            <a:r>
              <a:rPr lang="da-DK" sz="1600" b="1" i="0" u="sng" strike="noStrike" baseline="0" dirty="0">
                <a:solidFill>
                  <a:srgbClr val="000000"/>
                </a:solidFill>
                <a:latin typeface="Courier New" panose="02070309020205020404" pitchFamily="49" charset="0"/>
              </a:rPr>
              <a:t>(a1b1)</a:t>
            </a:r>
            <a:r>
              <a:rPr lang="da-DK" sz="1600" b="0" i="0" u="none" strike="noStrike" baseline="0" dirty="0">
                <a:solidFill>
                  <a:srgbClr val="000000"/>
                </a:solidFill>
                <a:latin typeface="Courier New" panose="02070309020205020404" pitchFamily="49" charset="0"/>
              </a:rPr>
              <a:t>	.2033      .1157      .0002      .4531</a:t>
            </a:r>
          </a:p>
          <a:p>
            <a:pPr marL="0" indent="0">
              <a:buNone/>
            </a:pPr>
            <a:r>
              <a:rPr lang="da-DK" sz="1600" b="0" i="0" u="none" strike="noStrike" baseline="0" dirty="0">
                <a:solidFill>
                  <a:srgbClr val="000000"/>
                </a:solidFill>
                <a:latin typeface="Courier New" panose="02070309020205020404" pitchFamily="49" charset="0"/>
              </a:rPr>
              <a:t>Ind2 </a:t>
            </a:r>
            <a:r>
              <a:rPr lang="da-DK" sz="1600" b="1" i="0" u="sng" strike="noStrike" baseline="0" dirty="0">
                <a:solidFill>
                  <a:srgbClr val="000000"/>
                </a:solidFill>
                <a:latin typeface="Courier New" panose="02070309020205020404" pitchFamily="49" charset="0"/>
              </a:rPr>
              <a:t>(a2b2)</a:t>
            </a:r>
            <a:r>
              <a:rPr lang="da-DK" sz="1600" b="0" i="0" u="none" strike="noStrike" baseline="0" dirty="0">
                <a:solidFill>
                  <a:srgbClr val="000000"/>
                </a:solidFill>
                <a:latin typeface="Courier New" panose="02070309020205020404" pitchFamily="49" charset="0"/>
              </a:rPr>
              <a:t>    .1402      .1017     -.0496      .3502</a:t>
            </a:r>
          </a:p>
          <a:p>
            <a:pPr marL="0" indent="0">
              <a:buNone/>
            </a:pPr>
            <a:r>
              <a:rPr lang="da-DK" sz="1600" b="0" i="0" u="none" strike="noStrike" baseline="0" dirty="0">
                <a:solidFill>
                  <a:srgbClr val="000000"/>
                </a:solidFill>
                <a:latin typeface="Courier New" panose="02070309020205020404" pitchFamily="49" charset="0"/>
              </a:rPr>
              <a:t>Ind3 </a:t>
            </a:r>
            <a:r>
              <a:rPr lang="da-DK" sz="1600" b="1" i="0" u="sng" strike="noStrike" baseline="0" dirty="0">
                <a:solidFill>
                  <a:srgbClr val="000000"/>
                </a:solidFill>
                <a:latin typeface="Courier New" panose="02070309020205020404" pitchFamily="49" charset="0"/>
              </a:rPr>
              <a:t>(a1d21b2)</a:t>
            </a:r>
            <a:r>
              <a:rPr lang="da-DK" sz="1600" b="0" i="0" u="none" strike="noStrike" baseline="0" dirty="0">
                <a:solidFill>
                  <a:srgbClr val="000000"/>
                </a:solidFill>
                <a:latin typeface="Courier New" panose="02070309020205020404" pitchFamily="49" charset="0"/>
              </a:rPr>
              <a:t> .0488      .0357     -.0004      .1371</a:t>
            </a:r>
          </a:p>
          <a:p>
            <a:pPr marL="0" indent="0">
              <a:buNone/>
            </a:pPr>
            <a:r>
              <a:rPr lang="en-US" sz="1600" b="0" i="0" u="none" strike="noStrike" baseline="0" dirty="0">
                <a:solidFill>
                  <a:srgbClr val="000000"/>
                </a:solidFill>
                <a:latin typeface="Courier New" panose="02070309020205020404" pitchFamily="49" charset="0"/>
              </a:rPr>
              <a:t>Indirect effect key:</a:t>
            </a:r>
          </a:p>
          <a:p>
            <a:pPr marL="0" indent="0">
              <a:buNone/>
            </a:pPr>
            <a:r>
              <a:rPr lang="en-US" sz="1600" b="0" i="0" u="none" strike="noStrike" baseline="0" dirty="0">
                <a:solidFill>
                  <a:srgbClr val="000000"/>
                </a:solidFill>
                <a:latin typeface="Courier New" panose="02070309020205020404" pitchFamily="49" charset="0"/>
              </a:rPr>
              <a:t>Ind1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import -&gt; </a:t>
            </a:r>
            <a:r>
              <a:rPr lang="en-US" sz="1600" i="0" u="none" strike="noStrike" baseline="0" dirty="0">
                <a:solidFill>
                  <a:srgbClr val="000000"/>
                </a:solidFill>
                <a:latin typeface="Courier New" panose="02070309020205020404" pitchFamily="49" charset="0"/>
              </a:rPr>
              <a:t>reaction</a:t>
            </a:r>
            <a:r>
              <a:rPr lang="en-US" sz="1600" b="1" i="0" u="none" strike="noStrike" baseline="0" dirty="0">
                <a:solidFill>
                  <a:srgbClr val="000000"/>
                </a:solidFill>
                <a:latin typeface="Courier New" panose="02070309020205020404" pitchFamily="49" charset="0"/>
              </a:rPr>
              <a:t> </a:t>
            </a:r>
            <a:r>
              <a:rPr lang="en-US" sz="1600" b="1" i="0" u="sng" strike="noStrike" baseline="0" dirty="0">
                <a:solidFill>
                  <a:srgbClr val="000000"/>
                </a:solidFill>
                <a:latin typeface="Courier New" panose="02070309020205020404" pitchFamily="49" charset="0"/>
              </a:rPr>
              <a:t>(specific ind. effect of article location on reactions via importance)</a:t>
            </a:r>
            <a:endParaRPr lang="en-US" sz="2400" b="1" i="0" u="sng" strike="noStrike" baseline="0" dirty="0">
              <a:solidFill>
                <a:srgbClr val="000000"/>
              </a:solidFill>
              <a:latin typeface="Courier New" panose="02070309020205020404" pitchFamily="49" charset="0"/>
            </a:endParaRPr>
          </a:p>
          <a:p>
            <a:pPr marL="0" indent="0">
              <a:buNone/>
            </a:pPr>
            <a:r>
              <a:rPr lang="en-US" sz="1600" b="0" i="0" u="none" strike="noStrike" baseline="0" dirty="0">
                <a:solidFill>
                  <a:srgbClr val="000000"/>
                </a:solidFill>
                <a:latin typeface="Courier New" panose="02070309020205020404" pitchFamily="49" charset="0"/>
              </a:rPr>
              <a:t>Ind2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a:t>
            </a:r>
            <a:r>
              <a:rPr lang="en-US" sz="1600" b="0" i="0" u="none" strike="noStrike" baseline="0" dirty="0" err="1">
                <a:solidFill>
                  <a:srgbClr val="000000"/>
                </a:solidFill>
                <a:latin typeface="Courier New" panose="02070309020205020404" pitchFamily="49" charset="0"/>
              </a:rPr>
              <a:t>pmi</a:t>
            </a:r>
            <a:r>
              <a:rPr lang="en-US" sz="1600" b="0" i="0" u="none" strike="noStrike" baseline="0" dirty="0">
                <a:solidFill>
                  <a:srgbClr val="000000"/>
                </a:solidFill>
                <a:latin typeface="Courier New" panose="02070309020205020404" pitchFamily="49" charset="0"/>
              </a:rPr>
              <a:t> -&gt; reaction</a:t>
            </a:r>
          </a:p>
          <a:p>
            <a:pPr marL="0" indent="0">
              <a:buNone/>
            </a:pPr>
            <a:r>
              <a:rPr lang="en-US" sz="1600" b="0" i="0" u="none" strike="noStrike" baseline="0" dirty="0">
                <a:solidFill>
                  <a:srgbClr val="000000"/>
                </a:solidFill>
                <a:latin typeface="Courier New" panose="02070309020205020404" pitchFamily="49" charset="0"/>
              </a:rPr>
              <a:t>Ind3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import -&gt; </a:t>
            </a:r>
            <a:r>
              <a:rPr lang="en-US" sz="1600" b="0" i="0" u="none" strike="noStrike" baseline="0" dirty="0" err="1">
                <a:solidFill>
                  <a:srgbClr val="000000"/>
                </a:solidFill>
                <a:latin typeface="Courier New" panose="02070309020205020404" pitchFamily="49" charset="0"/>
              </a:rPr>
              <a:t>pmi</a:t>
            </a:r>
            <a:r>
              <a:rPr lang="en-US" sz="1600" b="0" i="0" u="none" strike="noStrike" baseline="0" dirty="0">
                <a:solidFill>
                  <a:srgbClr val="000000"/>
                </a:solidFill>
                <a:latin typeface="Courier New" panose="02070309020205020404" pitchFamily="49" charset="0"/>
              </a:rPr>
              <a:t> -&gt; reaction </a:t>
            </a:r>
            <a:r>
              <a:rPr lang="en-US" sz="1600" b="1" i="0" u="none" strike="noStrike" baseline="0" dirty="0">
                <a:solidFill>
                  <a:srgbClr val="FF0000"/>
                </a:solidFill>
                <a:latin typeface="Courier New" panose="02070309020205020404" pitchFamily="49" charset="0"/>
              </a:rPr>
              <a:t>(</a:t>
            </a:r>
            <a:r>
              <a:rPr lang="en-US" sz="1600" b="1" i="0" u="sng" strike="noStrike" baseline="0" dirty="0">
                <a:solidFill>
                  <a:srgbClr val="FF0000"/>
                </a:solidFill>
                <a:latin typeface="Courier New" panose="02070309020205020404" pitchFamily="49" charset="0"/>
              </a:rPr>
              <a:t>this is the only thing that is NEW</a:t>
            </a:r>
            <a:r>
              <a:rPr lang="en-US" sz="1600" b="1" i="0" u="none" strike="noStrike" baseline="0" dirty="0">
                <a:solidFill>
                  <a:srgbClr val="FF0000"/>
                </a:solidFill>
                <a:latin typeface="Courier New" panose="02070309020205020404" pitchFamily="49" charset="0"/>
              </a:rPr>
              <a:t>)</a:t>
            </a:r>
          </a:p>
          <a:p>
            <a:pPr marL="0" indent="0">
              <a:buNone/>
            </a:pPr>
            <a:r>
              <a:rPr lang="en-US" sz="500" b="0" i="0" u="none" strike="noStrike" baseline="0" dirty="0">
                <a:solidFill>
                  <a:srgbClr val="000000"/>
                </a:solidFill>
                <a:latin typeface="Courier New" panose="02070309020205020404" pitchFamily="49" charset="0"/>
              </a:rPr>
              <a:t>  </a:t>
            </a:r>
          </a:p>
          <a:p>
            <a:endParaRPr lang="en-US" sz="400" dirty="0"/>
          </a:p>
        </p:txBody>
      </p:sp>
      <p:sp>
        <p:nvSpPr>
          <p:cNvPr id="5" name="TextBox 4">
            <a:extLst>
              <a:ext uri="{FF2B5EF4-FFF2-40B4-BE49-F238E27FC236}">
                <a16:creationId xmlns:a16="http://schemas.microsoft.com/office/drawing/2014/main" id="{7E541FF7-1809-4574-BBCA-C725C8032DC8}"/>
              </a:ext>
            </a:extLst>
          </p:cNvPr>
          <p:cNvSpPr txBox="1"/>
          <p:nvPr/>
        </p:nvSpPr>
        <p:spPr>
          <a:xfrm>
            <a:off x="664678" y="5416656"/>
            <a:ext cx="1070008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Interpretation of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ind3</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Relative to those assigned to the interior page condition, those told the article would appear in the front page (</a:t>
            </a:r>
            <a:r>
              <a:rPr kumimoji="0" lang="en-US" sz="1600" b="1"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perceived the sugar shortage as more important (</a:t>
            </a: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import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which in turn was associated with a greater perception that others would be influenced by the article (</a:t>
            </a:r>
            <a:r>
              <a:rPr kumimoji="0" lang="en-US" sz="1600" b="1"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pmi</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which led to a greater intention to buy sugar (</a:t>
            </a: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reaction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must look to the pattern of coefficients in the model (i.e., positive or negative)</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8541623-22C0-6FA4-C073-C741DC7D4C67}"/>
              </a:ext>
            </a:extLst>
          </p:cNvPr>
          <p:cNvSpPr>
            <a:spLocks noGrp="1"/>
          </p:cNvSpPr>
          <p:nvPr>
            <p:ph type="title"/>
          </p:nvPr>
        </p:nvSpPr>
        <p:spPr>
          <a:xfrm>
            <a:off x="508000" y="511530"/>
            <a:ext cx="10058400" cy="393726"/>
          </a:xfrm>
        </p:spPr>
        <p:txBody>
          <a:bodyPr>
            <a:normAutofit fontScale="90000"/>
          </a:bodyPr>
          <a:lstStyle/>
          <a:p>
            <a:r>
              <a:rPr lang="en-US" b="1" dirty="0"/>
              <a:t>Step 4: </a:t>
            </a:r>
            <a:r>
              <a:rPr lang="en-US" dirty="0"/>
              <a:t>Direct vs. Indirect Effects</a:t>
            </a:r>
          </a:p>
        </p:txBody>
      </p:sp>
    </p:spTree>
    <p:extLst>
      <p:ext uri="{BB962C8B-B14F-4D97-AF65-F5344CB8AC3E}">
        <p14:creationId xmlns:p14="http://schemas.microsoft.com/office/powerpoint/2010/main" val="3511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BF65-3359-3AB9-48E5-A49AED2F8EA1}"/>
              </a:ext>
            </a:extLst>
          </p:cNvPr>
          <p:cNvSpPr>
            <a:spLocks noGrp="1"/>
          </p:cNvSpPr>
          <p:nvPr>
            <p:ph type="title" idx="4294967295"/>
          </p:nvPr>
        </p:nvSpPr>
        <p:spPr>
          <a:xfrm>
            <a:off x="142240" y="196365"/>
            <a:ext cx="10058400" cy="708510"/>
          </a:xfrm>
        </p:spPr>
        <p:txBody>
          <a:bodyPr/>
          <a:lstStyle/>
          <a:p>
            <a:r>
              <a:rPr lang="en-US" b="1" dirty="0"/>
              <a:t>Step 4: </a:t>
            </a:r>
            <a:r>
              <a:rPr lang="en-US" dirty="0"/>
              <a:t>Interpretation (for clarity)</a:t>
            </a:r>
          </a:p>
        </p:txBody>
      </p:sp>
      <p:sp>
        <p:nvSpPr>
          <p:cNvPr id="3" name="Content Placeholder 2">
            <a:extLst>
              <a:ext uri="{FF2B5EF4-FFF2-40B4-BE49-F238E27FC236}">
                <a16:creationId xmlns:a16="http://schemas.microsoft.com/office/drawing/2014/main" id="{9AC76C49-3EEF-AB39-92C3-D8ABDD4EA1FC}"/>
              </a:ext>
            </a:extLst>
          </p:cNvPr>
          <p:cNvSpPr>
            <a:spLocks noGrp="1"/>
          </p:cNvSpPr>
          <p:nvPr>
            <p:ph idx="4294967295"/>
          </p:nvPr>
        </p:nvSpPr>
        <p:spPr>
          <a:xfrm>
            <a:off x="233680" y="904875"/>
            <a:ext cx="10058400" cy="3849687"/>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direct effect</a:t>
            </a:r>
            <a:r>
              <a:rPr lang="en-US" sz="2000" dirty="0">
                <a:latin typeface="Calibri" panose="020F0502020204030204" pitchFamily="34" charset="0"/>
                <a:ea typeface="Calibri" panose="020F0502020204030204" pitchFamily="34" charset="0"/>
                <a:cs typeface="Calibri" panose="020F0502020204030204" pitchFamily="34" charset="0"/>
              </a:rPr>
              <a:t> of X on Y (purchase intention) is </a:t>
            </a:r>
            <a:r>
              <a:rPr lang="en-US" sz="2000" b="1" dirty="0">
                <a:latin typeface="Calibri" panose="020F0502020204030204" pitchFamily="34" charset="0"/>
                <a:ea typeface="Calibri" panose="020F0502020204030204" pitchFamily="34" charset="0"/>
                <a:cs typeface="Calibri" panose="020F0502020204030204" pitchFamily="34" charset="0"/>
              </a:rPr>
              <a:t>not significant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β = 0.1034, p = 0.6662</a:t>
            </a:r>
            <a:r>
              <a:rPr lang="en-US" sz="2000" dirty="0">
                <a:latin typeface="Calibri" panose="020F0502020204030204" pitchFamily="34" charset="0"/>
                <a:ea typeface="Calibri" panose="020F0502020204030204" pitchFamily="34" charset="0"/>
                <a:cs typeface="Calibri" panose="020F0502020204030204" pitchFamily="34" charset="0"/>
              </a:rPr>
              <a:t>), meaning the article's placement does not directly influence purchase intention.</a:t>
            </a:r>
          </a:p>
          <a:p>
            <a:r>
              <a:rPr lang="en-US" sz="2000" dirty="0">
                <a:latin typeface="Calibri" panose="020F0502020204030204" pitchFamily="34" charset="0"/>
                <a:ea typeface="Calibri" panose="020F0502020204030204" pitchFamily="34" charset="0"/>
                <a:cs typeface="Calibri" panose="020F0502020204030204" pitchFamily="34" charset="0"/>
              </a:rPr>
              <a:t>However, the </a:t>
            </a:r>
            <a:r>
              <a:rPr lang="en-US" sz="2000" b="1" dirty="0">
                <a:latin typeface="Calibri" panose="020F0502020204030204" pitchFamily="34" charset="0"/>
                <a:ea typeface="Calibri" panose="020F0502020204030204" pitchFamily="34" charset="0"/>
                <a:cs typeface="Calibri" panose="020F0502020204030204" pitchFamily="34" charset="0"/>
              </a:rPr>
              <a:t>total indirect effect is significant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β = 0.3923, CI [0.0836, 0.7352]</a:t>
            </a:r>
            <a:r>
              <a:rPr lang="en-US" sz="2000" dirty="0">
                <a:latin typeface="Calibri" panose="020F0502020204030204" pitchFamily="34" charset="0"/>
                <a:ea typeface="Calibri" panose="020F0502020204030204" pitchFamily="34" charset="0"/>
                <a:cs typeface="Calibri" panose="020F0502020204030204" pitchFamily="34" charset="0"/>
              </a:rPr>
              <a:t>), meaning </a:t>
            </a:r>
            <a:r>
              <a:rPr lang="en-US" sz="2000" b="1" dirty="0">
                <a:latin typeface="Calibri" panose="020F0502020204030204" pitchFamily="34" charset="0"/>
                <a:ea typeface="Calibri" panose="020F0502020204030204" pitchFamily="34" charset="0"/>
                <a:cs typeface="Calibri" panose="020F0502020204030204" pitchFamily="34" charset="0"/>
              </a:rPr>
              <a:t>mediation is occurring</a:t>
            </a:r>
            <a:r>
              <a:rPr lang="en-US" sz="2000" dirty="0">
                <a:latin typeface="Calibri" panose="020F0502020204030204" pitchFamily="34" charset="0"/>
                <a:ea typeface="Calibri" panose="020F0502020204030204" pitchFamily="34" charset="0"/>
                <a:cs typeface="Calibri" panose="020F0502020204030204" pitchFamily="34" charset="0"/>
              </a:rPr>
              <a:t>.</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81D4C3D5-4680-2F89-3581-75FDDA0C9EBF}"/>
              </a:ext>
            </a:extLst>
          </p:cNvPr>
          <p:cNvGraphicFramePr>
            <a:graphicFrameLocks noGrp="1"/>
          </p:cNvGraphicFramePr>
          <p:nvPr/>
        </p:nvGraphicFramePr>
        <p:xfrm>
          <a:off x="477520" y="2677010"/>
          <a:ext cx="11358880" cy="2656672"/>
        </p:xfrm>
        <a:graphic>
          <a:graphicData uri="http://schemas.openxmlformats.org/drawingml/2006/table">
            <a:tbl>
              <a:tblPr/>
              <a:tblGrid>
                <a:gridCol w="2713765">
                  <a:extLst>
                    <a:ext uri="{9D8B030D-6E8A-4147-A177-3AD203B41FA5}">
                      <a16:colId xmlns:a16="http://schemas.microsoft.com/office/drawing/2014/main" val="1709109383"/>
                    </a:ext>
                  </a:extLst>
                </a:gridCol>
                <a:gridCol w="1522914">
                  <a:extLst>
                    <a:ext uri="{9D8B030D-6E8A-4147-A177-3AD203B41FA5}">
                      <a16:colId xmlns:a16="http://schemas.microsoft.com/office/drawing/2014/main" val="826602220"/>
                    </a:ext>
                  </a:extLst>
                </a:gridCol>
                <a:gridCol w="1603068">
                  <a:extLst>
                    <a:ext uri="{9D8B030D-6E8A-4147-A177-3AD203B41FA5}">
                      <a16:colId xmlns:a16="http://schemas.microsoft.com/office/drawing/2014/main" val="4165598820"/>
                    </a:ext>
                  </a:extLst>
                </a:gridCol>
                <a:gridCol w="1969483">
                  <a:extLst>
                    <a:ext uri="{9D8B030D-6E8A-4147-A177-3AD203B41FA5}">
                      <a16:colId xmlns:a16="http://schemas.microsoft.com/office/drawing/2014/main" val="128218898"/>
                    </a:ext>
                  </a:extLst>
                </a:gridCol>
                <a:gridCol w="3549650">
                  <a:extLst>
                    <a:ext uri="{9D8B030D-6E8A-4147-A177-3AD203B41FA5}">
                      <a16:colId xmlns:a16="http://schemas.microsoft.com/office/drawing/2014/main" val="1370765941"/>
                    </a:ext>
                  </a:extLst>
                </a:gridCol>
              </a:tblGrid>
              <a:tr h="18779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Indirect Path</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Effect</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95% CI</a:t>
                      </a:r>
                    </a:p>
                  </a:txBody>
                  <a:tcPr marL="46947" marR="46947" marT="23474" marB="23474"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Interpretation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4177244474"/>
                  </a:ext>
                </a:extLst>
              </a:tr>
              <a:tr h="0">
                <a:tc>
                  <a:txBody>
                    <a:bodyPr/>
                    <a:lstStyle/>
                    <a:p>
                      <a:r>
                        <a:rPr lang="en-US" sz="1600" b="1" dirty="0">
                          <a:latin typeface="Calibri" panose="020F0502020204030204" pitchFamily="34" charset="0"/>
                          <a:ea typeface="Calibri" panose="020F0502020204030204" pitchFamily="34" charset="0"/>
                          <a:cs typeface="Calibri" panose="020F0502020204030204" pitchFamily="34" charset="0"/>
                        </a:rPr>
                        <a:t>Ind1: X → IMPORT → Y</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0.2033</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0.1165</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[0.0048, 0.4656]</a:t>
                      </a:r>
                    </a:p>
                  </a:txBody>
                  <a:tcPr marL="46947" marR="46947" marT="23474" marB="23474"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Front-page placement increases IMPORT, which increases purchase intention.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585127141"/>
                  </a:ext>
                </a:extLst>
              </a:tr>
              <a:tr h="0">
                <a:tc>
                  <a:txBody>
                    <a:bodyPr/>
                    <a:lstStyle/>
                    <a:p>
                      <a:r>
                        <a:rPr lang="en-US" sz="1600" b="1">
                          <a:latin typeface="Calibri" panose="020F0502020204030204" pitchFamily="34" charset="0"/>
                          <a:ea typeface="Calibri" panose="020F0502020204030204" pitchFamily="34" charset="0"/>
                          <a:cs typeface="Calibri" panose="020F0502020204030204" pitchFamily="34" charset="0"/>
                        </a:rPr>
                        <a:t>Ind2: X → PMI → Y</a:t>
                      </a:r>
                      <a:endParaRPr lang="en-US" sz="160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0.1402</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0.1028</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[-0.0459, 0.3656]</a:t>
                      </a:r>
                    </a:p>
                  </a:txBody>
                  <a:tcPr marL="46947" marR="46947" marT="23474" marB="23474"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Not significant—front-page placement does not significantly influence PMI, which then affects Y.</a:t>
                      </a:r>
                    </a:p>
                  </a:txBody>
                  <a:tcPr marL="46947" marR="46947" marT="23474" marB="23474" anchor="ctr">
                    <a:lnL>
                      <a:noFill/>
                    </a:lnL>
                    <a:lnR>
                      <a:noFill/>
                    </a:lnR>
                    <a:lnT>
                      <a:noFill/>
                    </a:lnT>
                    <a:lnB>
                      <a:noFill/>
                    </a:lnB>
                    <a:noFill/>
                  </a:tcPr>
                </a:tc>
                <a:extLst>
                  <a:ext uri="{0D108BD9-81ED-4DB2-BD59-A6C34878D82A}">
                    <a16:rowId xmlns:a16="http://schemas.microsoft.com/office/drawing/2014/main" val="1055283367"/>
                  </a:ext>
                </a:extLst>
              </a:tr>
              <a:tr h="0">
                <a:tc>
                  <a:txBody>
                    <a:bodyPr/>
                    <a:lstStyle/>
                    <a:p>
                      <a:r>
                        <a:rPr lang="es-ES" sz="1600" b="1" dirty="0">
                          <a:latin typeface="Calibri" panose="020F0502020204030204" pitchFamily="34" charset="0"/>
                          <a:ea typeface="Calibri" panose="020F0502020204030204" pitchFamily="34" charset="0"/>
                          <a:cs typeface="Calibri" panose="020F0502020204030204" pitchFamily="34" charset="0"/>
                        </a:rPr>
                        <a:t>Ind3: X → IMPORT → PMI → Y</a:t>
                      </a:r>
                      <a:endParaRPr lang="es-ES" sz="1600" dirty="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0.0488</a:t>
                      </a:r>
                    </a:p>
                  </a:txBody>
                  <a:tcPr marL="46947" marR="46947" marT="23474" marB="23474" anchor="ctr">
                    <a:lnL>
                      <a:noFill/>
                    </a:lnL>
                    <a:lnR>
                      <a:noFill/>
                    </a:lnR>
                    <a:lnT>
                      <a:noFill/>
                    </a:lnT>
                    <a:lnB>
                      <a:noFill/>
                    </a:lnB>
                    <a:noFill/>
                  </a:tcP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0.0348</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[-0.0006, 0.1340]</a:t>
                      </a:r>
                    </a:p>
                  </a:txBody>
                  <a:tcPr marL="46947" marR="46947" marT="23474" marB="23474"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Borderline significance—front-page placement increases IMPORT, which increases PMI, leading to higher purchase intention.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2773072786"/>
                  </a:ext>
                </a:extLst>
              </a:tr>
            </a:tbl>
          </a:graphicData>
        </a:graphic>
      </p:graphicFrame>
      <p:sp>
        <p:nvSpPr>
          <p:cNvPr id="7" name="TextBox 6">
            <a:extLst>
              <a:ext uri="{FF2B5EF4-FFF2-40B4-BE49-F238E27FC236}">
                <a16:creationId xmlns:a16="http://schemas.microsoft.com/office/drawing/2014/main" id="{5CD6C2E2-534A-2C57-4A1C-C942B4B66275}"/>
              </a:ext>
            </a:extLst>
          </p:cNvPr>
          <p:cNvSpPr txBox="1"/>
          <p:nvPr/>
        </p:nvSpPr>
        <p:spPr>
          <a:xfrm>
            <a:off x="477520" y="5547042"/>
            <a:ext cx="107696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IMPORT alone is the strongest mediator (Ind1 is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PMI alone is not a strong mediator (Ind2 is not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serial mediation path (Ind3: X → IMPORT → PMI → Y) is weak but has borderline significance</a:t>
            </a:r>
          </a:p>
        </p:txBody>
      </p:sp>
    </p:spTree>
    <p:extLst>
      <p:ext uri="{BB962C8B-B14F-4D97-AF65-F5344CB8AC3E}">
        <p14:creationId xmlns:p14="http://schemas.microsoft.com/office/powerpoint/2010/main" val="377682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4247A-B02C-464E-AC6C-C094B289200A}"/>
              </a:ext>
            </a:extLst>
          </p:cNvPr>
          <p:cNvSpPr>
            <a:spLocks noGrp="1"/>
          </p:cNvSpPr>
          <p:nvPr>
            <p:ph type="title"/>
          </p:nvPr>
        </p:nvSpPr>
        <p:spPr/>
        <p:txBody>
          <a:bodyPr/>
          <a:lstStyle/>
          <a:p>
            <a:r>
              <a:rPr lang="en-US" dirty="0"/>
              <a:t>Statistical Model</a:t>
            </a:r>
          </a:p>
        </p:txBody>
      </p:sp>
      <p:pic>
        <p:nvPicPr>
          <p:cNvPr id="8" name="Content Placeholder 7">
            <a:extLst>
              <a:ext uri="{FF2B5EF4-FFF2-40B4-BE49-F238E27FC236}">
                <a16:creationId xmlns:a16="http://schemas.microsoft.com/office/drawing/2014/main" id="{984C11C4-67EF-49CB-8EFA-8E2D2D8EE5E7}"/>
              </a:ext>
            </a:extLst>
          </p:cNvPr>
          <p:cNvPicPr>
            <a:picLocks noGrp="1" noChangeAspect="1"/>
          </p:cNvPicPr>
          <p:nvPr>
            <p:ph sz="half" idx="1"/>
          </p:nvPr>
        </p:nvPicPr>
        <p:blipFill>
          <a:blip r:embed="rId2"/>
          <a:stretch>
            <a:fillRect/>
          </a:stretch>
        </p:blipFill>
        <p:spPr>
          <a:xfrm>
            <a:off x="1212850" y="2162969"/>
            <a:ext cx="4371975" cy="3629025"/>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44D46E-E9A8-4EC4-8211-10C6D005117E}"/>
                  </a:ext>
                </a:extLst>
              </p:cNvPr>
              <p:cNvSpPr txBox="1"/>
              <p:nvPr/>
            </p:nvSpPr>
            <p:spPr>
              <a:xfrm>
                <a:off x="6839211" y="2674306"/>
                <a:ext cx="2203680" cy="2841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=3.908+0.627</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oMath>
                  </m:oMathPara>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9" name="TextBox 8">
                <a:extLst>
                  <a:ext uri="{FF2B5EF4-FFF2-40B4-BE49-F238E27FC236}">
                    <a16:creationId xmlns:a16="http://schemas.microsoft.com/office/drawing/2014/main" id="{F544D46E-E9A8-4EC4-8211-10C6D005117E}"/>
                  </a:ext>
                </a:extLst>
              </p:cNvPr>
              <p:cNvSpPr txBox="1">
                <a:spLocks noRot="1" noChangeAspect="1" noMove="1" noResize="1" noEditPoints="1" noAdjustHandles="1" noChangeArrowheads="1" noChangeShapeType="1" noTextEdit="1"/>
              </p:cNvSpPr>
              <p:nvPr/>
            </p:nvSpPr>
            <p:spPr>
              <a:xfrm>
                <a:off x="6839211" y="2674306"/>
                <a:ext cx="2203680" cy="284180"/>
              </a:xfrm>
              <a:prstGeom prst="rect">
                <a:avLst/>
              </a:prstGeom>
              <a:blipFill>
                <a:blip r:embed="rId3"/>
                <a:stretch>
                  <a:fillRect l="-1939" t="-17391" r="-1939"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9071731-4DB9-46E4-9170-16154047029B}"/>
                  </a:ext>
                </a:extLst>
              </p:cNvPr>
              <p:cNvSpPr txBox="1"/>
              <p:nvPr/>
            </p:nvSpPr>
            <p:spPr>
              <a:xfrm>
                <a:off x="6839211" y="3334418"/>
                <a:ext cx="3139064" cy="2841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=4.61+0.354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196</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12" name="TextBox 11">
                <a:extLst>
                  <a:ext uri="{FF2B5EF4-FFF2-40B4-BE49-F238E27FC236}">
                    <a16:creationId xmlns:a16="http://schemas.microsoft.com/office/drawing/2014/main" id="{99071731-4DB9-46E4-9170-16154047029B}"/>
                  </a:ext>
                </a:extLst>
              </p:cNvPr>
              <p:cNvSpPr txBox="1">
                <a:spLocks noRot="1" noChangeAspect="1" noMove="1" noResize="1" noEditPoints="1" noAdjustHandles="1" noChangeArrowheads="1" noChangeShapeType="1" noTextEdit="1"/>
              </p:cNvSpPr>
              <p:nvPr/>
            </p:nvSpPr>
            <p:spPr>
              <a:xfrm>
                <a:off x="6839211" y="3334418"/>
                <a:ext cx="3139064" cy="284180"/>
              </a:xfrm>
              <a:prstGeom prst="rect">
                <a:avLst/>
              </a:prstGeom>
              <a:blipFill>
                <a:blip r:embed="rId4"/>
                <a:stretch>
                  <a:fillRect l="-2718" t="-25532" r="-583" b="-46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6B77326-0924-4740-95C4-3A43FC44DED0}"/>
                  </a:ext>
                </a:extLst>
              </p:cNvPr>
              <p:cNvSpPr txBox="1"/>
              <p:nvPr/>
            </p:nvSpPr>
            <p:spPr>
              <a:xfrm>
                <a:off x="6839211" y="3994530"/>
                <a:ext cx="3484415" cy="2844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𝑌</m:t>
                        </m:r>
                      </m:e>
                    </m:acc>
                  </m:oMath>
                </a14:m>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=-.150+.103X+.324</a:t>
                </a: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𝑀</m:t>
                        </m:r>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+.397</m:t>
                    </m:r>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𝑀</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endPar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5" name="TextBox 14">
                <a:extLst>
                  <a:ext uri="{FF2B5EF4-FFF2-40B4-BE49-F238E27FC236}">
                    <a16:creationId xmlns:a16="http://schemas.microsoft.com/office/drawing/2014/main" id="{16B77326-0924-4740-95C4-3A43FC44DED0}"/>
                  </a:ext>
                </a:extLst>
              </p:cNvPr>
              <p:cNvSpPr txBox="1">
                <a:spLocks noRot="1" noChangeAspect="1" noMove="1" noResize="1" noEditPoints="1" noAdjustHandles="1" noChangeArrowheads="1" noChangeShapeType="1" noTextEdit="1"/>
              </p:cNvSpPr>
              <p:nvPr/>
            </p:nvSpPr>
            <p:spPr>
              <a:xfrm>
                <a:off x="6839211" y="3994530"/>
                <a:ext cx="3484415" cy="284437"/>
              </a:xfrm>
              <a:prstGeom prst="rect">
                <a:avLst/>
              </a:prstGeom>
              <a:blipFill>
                <a:blip r:embed="rId5"/>
                <a:stretch>
                  <a:fillRect l="-2448" t="-25532" r="-175" b="-4893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C4C883E-5725-DD7F-142A-5A8E2FA029E9}"/>
              </a:ext>
            </a:extLst>
          </p:cNvPr>
          <p:cNvSpPr txBox="1"/>
          <p:nvPr/>
        </p:nvSpPr>
        <p:spPr>
          <a:xfrm>
            <a:off x="6363730" y="1000897"/>
            <a:ext cx="517032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Open the dataset </a:t>
            </a:r>
            <a:r>
              <a:rPr kumimoji="0" lang="en-US" sz="1800" b="1" i="0" u="none" strike="noStrike" kern="1200" cap="none" spc="0" normalizeH="0" baseline="0" noProof="0" dirty="0" err="1">
                <a:ln>
                  <a:noFill/>
                </a:ln>
                <a:solidFill>
                  <a:prstClr val="black"/>
                </a:solidFill>
                <a:effectLst/>
                <a:uLnTx/>
                <a:uFillTx/>
                <a:latin typeface="Sagona Book" panose="02020404030301010803"/>
                <a:ea typeface="+mn-ea"/>
                <a:cs typeface="+mn-cs"/>
              </a:rPr>
              <a:t>pmi.sav</a:t>
            </a: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 and run the serial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mediation model</a:t>
            </a:r>
          </a:p>
        </p:txBody>
      </p:sp>
    </p:spTree>
    <p:extLst>
      <p:ext uri="{BB962C8B-B14F-4D97-AF65-F5344CB8AC3E}">
        <p14:creationId xmlns:p14="http://schemas.microsoft.com/office/powerpoint/2010/main" val="20127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FE1AA0-11DF-C5B8-A992-E17164AFC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EC2FA-F850-BF2B-4265-B000932774B6}"/>
              </a:ext>
            </a:extLst>
          </p:cNvPr>
          <p:cNvSpPr>
            <a:spLocks noGrp="1"/>
          </p:cNvSpPr>
          <p:nvPr>
            <p:ph type="title" idx="4294967295"/>
          </p:nvPr>
        </p:nvSpPr>
        <p:spPr>
          <a:xfrm>
            <a:off x="162560" y="115253"/>
            <a:ext cx="10058400" cy="789622"/>
          </a:xfrm>
        </p:spPr>
        <p:txBody>
          <a:bodyPr/>
          <a:lstStyle/>
          <a:p>
            <a:r>
              <a:rPr lang="en-US" dirty="0"/>
              <a:t>Bonus: Contrasts in specific indirect effects</a:t>
            </a:r>
          </a:p>
        </p:txBody>
      </p:sp>
      <p:sp>
        <p:nvSpPr>
          <p:cNvPr id="3" name="Content Placeholder 2">
            <a:extLst>
              <a:ext uri="{FF2B5EF4-FFF2-40B4-BE49-F238E27FC236}">
                <a16:creationId xmlns:a16="http://schemas.microsoft.com/office/drawing/2014/main" id="{A3B3E1D4-3CE0-26D0-12C0-A84D6643F469}"/>
              </a:ext>
            </a:extLst>
          </p:cNvPr>
          <p:cNvSpPr>
            <a:spLocks noGrp="1"/>
          </p:cNvSpPr>
          <p:nvPr>
            <p:ph idx="4294967295"/>
          </p:nvPr>
        </p:nvSpPr>
        <p:spPr>
          <a:xfrm>
            <a:off x="294640" y="813118"/>
            <a:ext cx="11384280" cy="5455602"/>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Defined: </a:t>
            </a:r>
            <a:r>
              <a:rPr lang="en-US" sz="2000" dirty="0">
                <a:latin typeface="Calibri" panose="020F0502020204030204" pitchFamily="34" charset="0"/>
                <a:ea typeface="Calibri" panose="020F0502020204030204" pitchFamily="34" charset="0"/>
                <a:cs typeface="Calibri" panose="020F0502020204030204" pitchFamily="34" charset="0"/>
              </a:rPr>
              <a:t>a contrast in specific indirect effects refers to the comparison between two or more distinct pathways through which an independent variable (X) influences a dependent variable (Y) via multiple mediators (e.g., M₁, M₂, etc.) arranged in a sequential order</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We may want to compare the size or significance of individual indirect pathways</a:t>
            </a:r>
          </a:p>
          <a:p>
            <a:r>
              <a:rPr lang="en-US" sz="2000" dirty="0">
                <a:latin typeface="Calibri" panose="020F0502020204030204" pitchFamily="34" charset="0"/>
                <a:ea typeface="Calibri" panose="020F0502020204030204" pitchFamily="34" charset="0"/>
                <a:cs typeface="Calibri" panose="020F0502020204030204" pitchFamily="34" charset="0"/>
              </a:rPr>
              <a:t>Example: </a:t>
            </a:r>
          </a:p>
          <a:p>
            <a:pPr lvl="1"/>
            <a:r>
              <a:rPr lang="en-US" sz="1800" dirty="0">
                <a:latin typeface="Calibri" panose="020F0502020204030204" pitchFamily="34" charset="0"/>
                <a:ea typeface="Calibri" panose="020F0502020204030204" pitchFamily="34" charset="0"/>
                <a:cs typeface="Calibri" panose="020F0502020204030204" pitchFamily="34" charset="0"/>
              </a:rPr>
              <a:t>The indirect effect through M1 only is significantly different from the effect through M1 and M2 in sequence</a:t>
            </a:r>
          </a:p>
          <a:p>
            <a:pPr lvl="1"/>
            <a:r>
              <a:rPr lang="en-US" sz="1800" dirty="0">
                <a:latin typeface="Calibri" panose="020F0502020204030204" pitchFamily="34" charset="0"/>
                <a:ea typeface="Calibri" panose="020F0502020204030204" pitchFamily="34" charset="0"/>
                <a:cs typeface="Calibri" panose="020F0502020204030204" pitchFamily="34" charset="0"/>
              </a:rPr>
              <a:t>The indirect effect through M1 → M2 is stronger or weaker than the effect through M1 alone</a:t>
            </a:r>
          </a:p>
          <a:p>
            <a:pPr lvl="1"/>
            <a:r>
              <a:rPr lang="en-US" sz="1800" dirty="0">
                <a:latin typeface="Calibri" panose="020F0502020204030204" pitchFamily="34" charset="0"/>
                <a:ea typeface="Calibri" panose="020F0502020204030204" pitchFamily="34" charset="0"/>
                <a:cs typeface="Calibri" panose="020F0502020204030204" pitchFamily="34" charset="0"/>
              </a:rPr>
              <a:t>Is the path CPA → CONNECT → PERSIST stronger than CPA → CONNECT → OUTCOME → PERSIST ?</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3A0B77D-7244-EC03-06F3-D62885E7475B}"/>
              </a:ext>
            </a:extLst>
          </p:cNvPr>
          <p:cNvSpPr txBox="1"/>
          <p:nvPr/>
        </p:nvSpPr>
        <p:spPr>
          <a:xfrm>
            <a:off x="513080" y="2075657"/>
            <a:ext cx="6106160" cy="369332"/>
          </a:xfrm>
          <a:prstGeom prst="rect">
            <a:avLst/>
          </a:prstGeom>
          <a:noFill/>
        </p:spPr>
        <p:txBody>
          <a:bodyPr wrap="square">
            <a:spAutoFit/>
          </a:bodyPr>
          <a:lstStyle/>
          <a:p>
            <a:r>
              <a:rPr lang="en-US" dirty="0"/>
              <a:t>X → M1 → M2 → Y</a:t>
            </a:r>
          </a:p>
        </p:txBody>
      </p:sp>
      <p:sp>
        <p:nvSpPr>
          <p:cNvPr id="7" name="TextBox 6">
            <a:extLst>
              <a:ext uri="{FF2B5EF4-FFF2-40B4-BE49-F238E27FC236}">
                <a16:creationId xmlns:a16="http://schemas.microsoft.com/office/drawing/2014/main" id="{B8DFE5C2-F93D-6529-8690-3807CBDEF40F}"/>
              </a:ext>
            </a:extLst>
          </p:cNvPr>
          <p:cNvSpPr txBox="1"/>
          <p:nvPr/>
        </p:nvSpPr>
        <p:spPr>
          <a:xfrm>
            <a:off x="2504440" y="2075657"/>
            <a:ext cx="610616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X affects M1, which in turn affects M2, which finally affects Y</a:t>
            </a:r>
          </a:p>
        </p:txBody>
      </p:sp>
      <p:sp>
        <p:nvSpPr>
          <p:cNvPr id="10" name="TextBox 9">
            <a:extLst>
              <a:ext uri="{FF2B5EF4-FFF2-40B4-BE49-F238E27FC236}">
                <a16:creationId xmlns:a16="http://schemas.microsoft.com/office/drawing/2014/main" id="{1E96AAF8-538C-57D1-384D-175A54EABC6D}"/>
              </a:ext>
            </a:extLst>
          </p:cNvPr>
          <p:cNvSpPr txBox="1"/>
          <p:nvPr/>
        </p:nvSpPr>
        <p:spPr>
          <a:xfrm>
            <a:off x="513080" y="2505670"/>
            <a:ext cx="6106160" cy="923330"/>
          </a:xfrm>
          <a:prstGeom prst="rect">
            <a:avLst/>
          </a:prstGeom>
          <a:noFill/>
        </p:spPr>
        <p:txBody>
          <a:bodyPr wrap="square">
            <a:spAutoFit/>
          </a:bodyPr>
          <a:lstStyle/>
          <a:p>
            <a:r>
              <a:rPr lang="en-US" dirty="0"/>
              <a:t>X → M1 → Y</a:t>
            </a:r>
          </a:p>
          <a:p>
            <a:r>
              <a:rPr lang="en-US" dirty="0"/>
              <a:t>X → M2 → Y</a:t>
            </a:r>
          </a:p>
          <a:p>
            <a:r>
              <a:rPr lang="en-US" dirty="0"/>
              <a:t>X → M1 → M2 → Y ← </a:t>
            </a:r>
            <a:r>
              <a:rPr lang="en-US" dirty="0">
                <a:latin typeface="Calibri" panose="020F0502020204030204" pitchFamily="34" charset="0"/>
                <a:ea typeface="Calibri" panose="020F0502020204030204" pitchFamily="34" charset="0"/>
                <a:cs typeface="Calibri" panose="020F0502020204030204" pitchFamily="34" charset="0"/>
              </a:rPr>
              <a:t>the full serial path</a:t>
            </a:r>
          </a:p>
        </p:txBody>
      </p:sp>
    </p:spTree>
    <p:extLst>
      <p:ext uri="{BB962C8B-B14F-4D97-AF65-F5344CB8AC3E}">
        <p14:creationId xmlns:p14="http://schemas.microsoft.com/office/powerpoint/2010/main" val="41417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82D7-2F96-4398-BB70-505894193275}"/>
              </a:ext>
            </a:extLst>
          </p:cNvPr>
          <p:cNvSpPr>
            <a:spLocks noGrp="1"/>
          </p:cNvSpPr>
          <p:nvPr>
            <p:ph type="title"/>
          </p:nvPr>
        </p:nvSpPr>
        <p:spPr>
          <a:xfrm>
            <a:off x="467360" y="429234"/>
            <a:ext cx="11094720" cy="1371600"/>
          </a:xfrm>
        </p:spPr>
        <p:txBody>
          <a:bodyPr/>
          <a:lstStyle/>
          <a:p>
            <a:r>
              <a:rPr lang="en-US" dirty="0"/>
              <a:t>Are the indirect effects significantly different from each other?</a:t>
            </a:r>
          </a:p>
        </p:txBody>
      </p:sp>
      <p:pic>
        <p:nvPicPr>
          <p:cNvPr id="6" name="Content Placeholder 5">
            <a:extLst>
              <a:ext uri="{FF2B5EF4-FFF2-40B4-BE49-F238E27FC236}">
                <a16:creationId xmlns:a16="http://schemas.microsoft.com/office/drawing/2014/main" id="{51D53AD6-C34A-4ED8-9917-DEAF5B14782F}"/>
              </a:ext>
            </a:extLst>
          </p:cNvPr>
          <p:cNvPicPr>
            <a:picLocks noGrp="1" noChangeAspect="1"/>
          </p:cNvPicPr>
          <p:nvPr>
            <p:ph sz="half" idx="1"/>
          </p:nvPr>
        </p:nvPicPr>
        <p:blipFill>
          <a:blip r:embed="rId2"/>
          <a:stretch>
            <a:fillRect/>
          </a:stretch>
        </p:blipFill>
        <p:spPr>
          <a:xfrm>
            <a:off x="838200" y="2004344"/>
            <a:ext cx="5394960" cy="3847816"/>
          </a:xfrm>
        </p:spPr>
      </p:pic>
      <p:sp>
        <p:nvSpPr>
          <p:cNvPr id="4" name="Content Placeholder 3">
            <a:extLst>
              <a:ext uri="{FF2B5EF4-FFF2-40B4-BE49-F238E27FC236}">
                <a16:creationId xmlns:a16="http://schemas.microsoft.com/office/drawing/2014/main" id="{A79242BF-626F-417F-BE0E-2401F5E34AB6}"/>
              </a:ext>
            </a:extLst>
          </p:cNvPr>
          <p:cNvSpPr>
            <a:spLocks noGrp="1"/>
          </p:cNvSpPr>
          <p:nvPr>
            <p:ph sz="half" idx="2"/>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Contrasts calculates all possible pairwise comparisons between specific indirect effects </a:t>
            </a:r>
          </a:p>
          <a:p>
            <a:r>
              <a:rPr lang="en-US" dirty="0">
                <a:latin typeface="Calibri" panose="020F0502020204030204" pitchFamily="34" charset="0"/>
                <a:ea typeface="Calibri" panose="020F0502020204030204" pitchFamily="34" charset="0"/>
                <a:cs typeface="Calibri" panose="020F0502020204030204" pitchFamily="34" charset="0"/>
              </a:rPr>
              <a:t>These comparisons are found in the PROCESS output in the rows labeled “(C1),” “(C2),” etc.</a:t>
            </a:r>
          </a:p>
        </p:txBody>
      </p:sp>
    </p:spTree>
    <p:extLst>
      <p:ext uri="{BB962C8B-B14F-4D97-AF65-F5344CB8AC3E}">
        <p14:creationId xmlns:p14="http://schemas.microsoft.com/office/powerpoint/2010/main" val="3857577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ACEF02-30C4-445D-9BB7-3BC0279EC42C}"/>
              </a:ext>
            </a:extLst>
          </p:cNvPr>
          <p:cNvSpPr>
            <a:spLocks noGrp="1"/>
          </p:cNvSpPr>
          <p:nvPr>
            <p:ph type="title"/>
          </p:nvPr>
        </p:nvSpPr>
        <p:spPr>
          <a:xfrm>
            <a:off x="597569" y="606499"/>
            <a:ext cx="10058400" cy="885417"/>
          </a:xfrm>
        </p:spPr>
        <p:txBody>
          <a:bodyPr/>
          <a:lstStyle/>
          <a:p>
            <a:r>
              <a:rPr lang="en-US" b="1" dirty="0"/>
              <a:t>Step 5: </a:t>
            </a:r>
            <a:r>
              <a:rPr lang="en-US" dirty="0"/>
              <a:t>Contrasts of Indirect Effects</a:t>
            </a:r>
          </a:p>
        </p:txBody>
      </p:sp>
      <p:sp>
        <p:nvSpPr>
          <p:cNvPr id="6" name="Content Placeholder 5">
            <a:extLst>
              <a:ext uri="{FF2B5EF4-FFF2-40B4-BE49-F238E27FC236}">
                <a16:creationId xmlns:a16="http://schemas.microsoft.com/office/drawing/2014/main" id="{3D94DFD8-23CB-4C25-93D3-8264AA714198}"/>
              </a:ext>
            </a:extLst>
          </p:cNvPr>
          <p:cNvSpPr>
            <a:spLocks noGrp="1"/>
          </p:cNvSpPr>
          <p:nvPr>
            <p:ph idx="1"/>
          </p:nvPr>
        </p:nvSpPr>
        <p:spPr>
          <a:xfrm>
            <a:off x="1066800" y="1718110"/>
            <a:ext cx="10058400" cy="4662370"/>
          </a:xfrm>
        </p:spPr>
        <p:txBody>
          <a:bodyPr>
            <a:normAutofit fontScale="25000" lnSpcReduction="20000"/>
          </a:bodyPr>
          <a:lstStyle/>
          <a:p>
            <a:pPr marL="0" indent="0">
              <a:buNone/>
            </a:pPr>
            <a:r>
              <a:rPr lang="en-US" sz="5600" b="0" i="0" u="none" strike="noStrike" baseline="0" dirty="0">
                <a:solidFill>
                  <a:srgbClr val="000000"/>
                </a:solidFill>
                <a:latin typeface="Courier New" panose="02070309020205020404" pitchFamily="49" charset="0"/>
              </a:rPr>
              <a:t>Indirect effect(s) of X on Y:</a:t>
            </a:r>
          </a:p>
          <a:p>
            <a:pPr marL="0" indent="0">
              <a:buNone/>
            </a:pPr>
            <a:r>
              <a:rPr lang="en-US" sz="5600" b="0" i="0" u="none" strike="noStrike" baseline="0" dirty="0">
                <a:solidFill>
                  <a:srgbClr val="000000"/>
                </a:solidFill>
                <a:latin typeface="Courier New" panose="02070309020205020404" pitchFamily="49" charset="0"/>
              </a:rPr>
              <a:t>          Effect     </a:t>
            </a:r>
            <a:r>
              <a:rPr lang="en-US" sz="5600" b="0" i="0" u="none" strike="noStrike" baseline="0" dirty="0" err="1">
                <a:solidFill>
                  <a:srgbClr val="000000"/>
                </a:solidFill>
                <a:latin typeface="Courier New" panose="02070309020205020404" pitchFamily="49" charset="0"/>
              </a:rPr>
              <a:t>BootSE</a:t>
            </a: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BootLLCI</a:t>
            </a: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BootULCI</a:t>
            </a: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TOTAL      .3923      .1664      .0788      .7306</a:t>
            </a:r>
          </a:p>
          <a:p>
            <a:pPr marL="0" indent="0">
              <a:buNone/>
            </a:pPr>
            <a:r>
              <a:rPr lang="da-DK" sz="5600" b="0" i="0" u="none" strike="noStrike" baseline="0" dirty="0">
                <a:solidFill>
                  <a:srgbClr val="000000"/>
                </a:solidFill>
                <a:latin typeface="Courier New" panose="02070309020205020404" pitchFamily="49" charset="0"/>
              </a:rPr>
              <a:t>Ind1       .2033      .1168      .0009      .4541</a:t>
            </a:r>
          </a:p>
          <a:p>
            <a:pPr marL="0" indent="0">
              <a:buNone/>
            </a:pPr>
            <a:r>
              <a:rPr lang="da-DK" sz="5600" b="0" i="0" u="none" strike="noStrike" baseline="0" dirty="0">
                <a:solidFill>
                  <a:srgbClr val="000000"/>
                </a:solidFill>
                <a:latin typeface="Courier New" panose="02070309020205020404" pitchFamily="49" charset="0"/>
              </a:rPr>
              <a:t>Ind2       .1402      .0997     -.0405      .3547</a:t>
            </a:r>
          </a:p>
          <a:p>
            <a:pPr marL="0" indent="0">
              <a:buNone/>
            </a:pPr>
            <a:r>
              <a:rPr lang="da-DK" sz="5600" b="0" i="0" u="none" strike="noStrike" baseline="0" dirty="0">
                <a:solidFill>
                  <a:srgbClr val="000000"/>
                </a:solidFill>
                <a:latin typeface="Courier New" panose="02070309020205020404" pitchFamily="49" charset="0"/>
              </a:rPr>
              <a:t>Ind3       .0488      .0360     -.0005      .1365</a:t>
            </a:r>
          </a:p>
          <a:p>
            <a:pPr marL="0" indent="0">
              <a:buNone/>
            </a:pPr>
            <a:r>
              <a:rPr lang="en-US" sz="5600" b="0" i="0" u="none" strike="noStrike" baseline="0" dirty="0">
                <a:solidFill>
                  <a:srgbClr val="000000"/>
                </a:solidFill>
                <a:latin typeface="Courier New" panose="02070309020205020404" pitchFamily="49" charset="0"/>
              </a:rPr>
              <a:t>(C1)       .0631      .1583     -.2311      .3897</a:t>
            </a:r>
          </a:p>
          <a:p>
            <a:pPr marL="0" indent="0">
              <a:buNone/>
            </a:pPr>
            <a:r>
              <a:rPr lang="en-US" sz="5600" b="0" i="0" u="none" strike="noStrike" baseline="0" dirty="0">
                <a:solidFill>
                  <a:srgbClr val="000000"/>
                </a:solidFill>
                <a:latin typeface="Courier New" panose="02070309020205020404" pitchFamily="49" charset="0"/>
              </a:rPr>
              <a:t>(C2)       .1546      .1008     -.0036      .3830</a:t>
            </a:r>
          </a:p>
          <a:p>
            <a:pPr marL="0" indent="0">
              <a:buNone/>
            </a:pPr>
            <a:r>
              <a:rPr lang="en-US" sz="5600" b="0" i="0" u="none" strike="noStrike" baseline="0" dirty="0">
                <a:solidFill>
                  <a:srgbClr val="000000"/>
                </a:solidFill>
                <a:latin typeface="Courier New" panose="02070309020205020404" pitchFamily="49" charset="0"/>
              </a:rPr>
              <a:t>(C3)       .0915      .1082     -.1210      .3142</a:t>
            </a:r>
          </a:p>
          <a:p>
            <a:pPr marL="0" indent="0">
              <a:buNone/>
            </a:pP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Specific indirect effect contrast definition(s):</a:t>
            </a:r>
          </a:p>
          <a:p>
            <a:pPr marL="0" indent="0">
              <a:buNone/>
            </a:pPr>
            <a:r>
              <a:rPr lang="en-US" sz="5600" b="0" i="0" u="none" strike="noStrike" baseline="0" dirty="0">
                <a:solidFill>
                  <a:srgbClr val="000000"/>
                </a:solidFill>
                <a:latin typeface="Courier New" panose="02070309020205020404" pitchFamily="49" charset="0"/>
              </a:rPr>
              <a:t>(C1)          Ind1      minus   Ind2</a:t>
            </a:r>
          </a:p>
          <a:p>
            <a:pPr marL="0" indent="0">
              <a:buNone/>
            </a:pPr>
            <a:r>
              <a:rPr lang="en-US" sz="5600" b="0" i="0" u="none" strike="noStrike" baseline="0" dirty="0">
                <a:solidFill>
                  <a:srgbClr val="000000"/>
                </a:solidFill>
                <a:latin typeface="Courier New" panose="02070309020205020404" pitchFamily="49" charset="0"/>
              </a:rPr>
              <a:t>(C2)          Ind1      minus   Ind3</a:t>
            </a:r>
          </a:p>
          <a:p>
            <a:pPr marL="0" indent="0">
              <a:buNone/>
            </a:pPr>
            <a:r>
              <a:rPr lang="en-US" sz="5600" b="0" i="0" u="none" strike="noStrike" baseline="0" dirty="0">
                <a:solidFill>
                  <a:srgbClr val="000000"/>
                </a:solidFill>
                <a:latin typeface="Courier New" panose="02070309020205020404" pitchFamily="49" charset="0"/>
              </a:rPr>
              <a:t>(C3)          Ind2      minus   Ind3</a:t>
            </a:r>
          </a:p>
          <a:p>
            <a:pPr marL="0" indent="0">
              <a:buNone/>
            </a:pPr>
            <a:r>
              <a:rPr lang="en-US" sz="5600" b="0" i="0" u="none" strike="noStrike" baseline="0" dirty="0">
                <a:solidFill>
                  <a:srgbClr val="000000"/>
                </a:solidFill>
                <a:latin typeface="Courier New" panose="02070309020205020404" pitchFamily="49" charset="0"/>
              </a:rPr>
              <a:t>  </a:t>
            </a:r>
          </a:p>
          <a:p>
            <a:endParaRPr lang="en-US" dirty="0"/>
          </a:p>
        </p:txBody>
      </p:sp>
      <p:sp>
        <p:nvSpPr>
          <p:cNvPr id="8" name="TextBox 7">
            <a:extLst>
              <a:ext uri="{FF2B5EF4-FFF2-40B4-BE49-F238E27FC236}">
                <a16:creationId xmlns:a16="http://schemas.microsoft.com/office/drawing/2014/main" id="{FD86F2B2-3096-47A8-80BB-8EB34CB782E4}"/>
              </a:ext>
            </a:extLst>
          </p:cNvPr>
          <p:cNvSpPr txBox="1"/>
          <p:nvPr/>
        </p:nvSpPr>
        <p:spPr>
          <a:xfrm>
            <a:off x="6423860" y="3639730"/>
            <a:ext cx="47013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Sagona Book" panose="02020404030301010803"/>
                <a:ea typeface="+mn-ea"/>
                <a:cs typeface="+mn-cs"/>
              </a:rPr>
              <a:t>C1 = a1b1 − a2b2 = 0.203 − 0.140 = 0.063</a:t>
            </a:r>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p:sp>
        <p:nvSpPr>
          <p:cNvPr id="9" name="TextBox 8">
            <a:extLst>
              <a:ext uri="{FF2B5EF4-FFF2-40B4-BE49-F238E27FC236}">
                <a16:creationId xmlns:a16="http://schemas.microsoft.com/office/drawing/2014/main" id="{2CAF646A-8D0E-4308-AD8B-E8F39EBB0301}"/>
              </a:ext>
            </a:extLst>
          </p:cNvPr>
          <p:cNvSpPr txBox="1"/>
          <p:nvPr/>
        </p:nvSpPr>
        <p:spPr>
          <a:xfrm>
            <a:off x="6403807" y="4009062"/>
            <a:ext cx="47213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Sagona Book" panose="02020404030301010803"/>
                <a:ea typeface="+mn-ea"/>
                <a:cs typeface="+mn-cs"/>
              </a:rPr>
              <a:t>C2 = a1b1 − a1d21b2 = 0.203 − 0.049 = 0.155</a:t>
            </a:r>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p:sp>
        <p:nvSpPr>
          <p:cNvPr id="13" name="TextBox 12">
            <a:extLst>
              <a:ext uri="{FF2B5EF4-FFF2-40B4-BE49-F238E27FC236}">
                <a16:creationId xmlns:a16="http://schemas.microsoft.com/office/drawing/2014/main" id="{6DF744DE-04F1-4F8E-B313-575EE1A473BB}"/>
              </a:ext>
            </a:extLst>
          </p:cNvPr>
          <p:cNvSpPr txBox="1"/>
          <p:nvPr/>
        </p:nvSpPr>
        <p:spPr>
          <a:xfrm>
            <a:off x="6423860" y="4377508"/>
            <a:ext cx="49219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Sagona Book" panose="02020404030301010803"/>
                <a:ea typeface="+mn-ea"/>
                <a:cs typeface="+mn-cs"/>
              </a:rPr>
              <a:t>C3 = a2b2 − a1d21b2 = 0.140 − 0.049 = 0.091 </a:t>
            </a:r>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1920877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7283-9EF2-2458-44E4-1BA421FE1803}"/>
              </a:ext>
            </a:extLst>
          </p:cNvPr>
          <p:cNvSpPr>
            <a:spLocks noGrp="1"/>
          </p:cNvSpPr>
          <p:nvPr>
            <p:ph type="title"/>
          </p:nvPr>
        </p:nvSpPr>
        <p:spPr>
          <a:xfrm>
            <a:off x="172720" y="175234"/>
            <a:ext cx="10058400" cy="725269"/>
          </a:xfrm>
        </p:spPr>
        <p:txBody>
          <a:bodyPr/>
          <a:lstStyle/>
          <a:p>
            <a:r>
              <a:rPr lang="en-US" dirty="0"/>
              <a:t>Step 5: Indirect Effect Contrasts</a:t>
            </a:r>
          </a:p>
        </p:txBody>
      </p:sp>
      <p:sp>
        <p:nvSpPr>
          <p:cNvPr id="3" name="Content Placeholder 2">
            <a:extLst>
              <a:ext uri="{FF2B5EF4-FFF2-40B4-BE49-F238E27FC236}">
                <a16:creationId xmlns:a16="http://schemas.microsoft.com/office/drawing/2014/main" id="{10659994-7361-A8DF-47DD-CE7C0032FD28}"/>
              </a:ext>
            </a:extLst>
          </p:cNvPr>
          <p:cNvSpPr>
            <a:spLocks noGrp="1"/>
          </p:cNvSpPr>
          <p:nvPr>
            <p:ph idx="1"/>
          </p:nvPr>
        </p:nvSpPr>
        <p:spPr>
          <a:xfrm>
            <a:off x="325120" y="900503"/>
            <a:ext cx="10058400" cy="3849624"/>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Contrast tests compare the strength of different mediation pathways.</a:t>
            </a:r>
          </a:p>
        </p:txBody>
      </p:sp>
      <p:graphicFrame>
        <p:nvGraphicFramePr>
          <p:cNvPr id="8" name="Table 7">
            <a:extLst>
              <a:ext uri="{FF2B5EF4-FFF2-40B4-BE49-F238E27FC236}">
                <a16:creationId xmlns:a16="http://schemas.microsoft.com/office/drawing/2014/main" id="{83890A4E-F363-83FE-15FC-11577A9409B1}"/>
              </a:ext>
            </a:extLst>
          </p:cNvPr>
          <p:cNvGraphicFramePr>
            <a:graphicFrameLocks noGrp="1"/>
          </p:cNvGraphicFramePr>
          <p:nvPr/>
        </p:nvGraphicFramePr>
        <p:xfrm>
          <a:off x="548640" y="1395241"/>
          <a:ext cx="11115040" cy="2681861"/>
        </p:xfrm>
        <a:graphic>
          <a:graphicData uri="http://schemas.openxmlformats.org/drawingml/2006/table">
            <a:tbl>
              <a:tblPr/>
              <a:tblGrid>
                <a:gridCol w="1594324">
                  <a:extLst>
                    <a:ext uri="{9D8B030D-6E8A-4147-A177-3AD203B41FA5}">
                      <a16:colId xmlns:a16="http://schemas.microsoft.com/office/drawing/2014/main" val="552342532"/>
                    </a:ext>
                  </a:extLst>
                </a:gridCol>
                <a:gridCol w="2872045">
                  <a:extLst>
                    <a:ext uri="{9D8B030D-6E8A-4147-A177-3AD203B41FA5}">
                      <a16:colId xmlns:a16="http://schemas.microsoft.com/office/drawing/2014/main" val="3984867641"/>
                    </a:ext>
                  </a:extLst>
                </a:gridCol>
                <a:gridCol w="938503">
                  <a:extLst>
                    <a:ext uri="{9D8B030D-6E8A-4147-A177-3AD203B41FA5}">
                      <a16:colId xmlns:a16="http://schemas.microsoft.com/office/drawing/2014/main" val="872355100"/>
                    </a:ext>
                  </a:extLst>
                </a:gridCol>
                <a:gridCol w="972425">
                  <a:extLst>
                    <a:ext uri="{9D8B030D-6E8A-4147-A177-3AD203B41FA5}">
                      <a16:colId xmlns:a16="http://schemas.microsoft.com/office/drawing/2014/main" val="2621683938"/>
                    </a:ext>
                  </a:extLst>
                </a:gridCol>
                <a:gridCol w="1673475">
                  <a:extLst>
                    <a:ext uri="{9D8B030D-6E8A-4147-A177-3AD203B41FA5}">
                      <a16:colId xmlns:a16="http://schemas.microsoft.com/office/drawing/2014/main" val="9017210"/>
                    </a:ext>
                  </a:extLst>
                </a:gridCol>
                <a:gridCol w="3064268">
                  <a:extLst>
                    <a:ext uri="{9D8B030D-6E8A-4147-A177-3AD203B41FA5}">
                      <a16:colId xmlns:a16="http://schemas.microsoft.com/office/drawing/2014/main" val="1867784971"/>
                    </a:ext>
                  </a:extLst>
                </a:gridCol>
              </a:tblGrid>
              <a:tr h="341111">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Contrast</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Definition</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Effect</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95% CI</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Interpretation</a:t>
                      </a:r>
                    </a:p>
                  </a:txBody>
                  <a:tcPr marL="48730" marR="48730" marT="24365" marB="24365" anchor="ctr">
                    <a:lnL>
                      <a:noFill/>
                    </a:lnL>
                    <a:lnR>
                      <a:noFill/>
                    </a:lnR>
                    <a:lnT>
                      <a:noFill/>
                    </a:lnT>
                    <a:lnB>
                      <a:noFill/>
                    </a:lnB>
                    <a:noFill/>
                  </a:tcPr>
                </a:tc>
                <a:extLst>
                  <a:ext uri="{0D108BD9-81ED-4DB2-BD59-A6C34878D82A}">
                    <a16:rowId xmlns:a16="http://schemas.microsoft.com/office/drawing/2014/main" val="2542044412"/>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C1: Ind1 - Ind2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IMPORT vs.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0.0631</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0.1612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[-0.2441, 0.3882]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IMPORT and PMI’s mediation effects.</a:t>
                      </a:r>
                    </a:p>
                  </a:txBody>
                  <a:tcPr marL="48730" marR="48730" marT="24365" marB="24365" anchor="ctr">
                    <a:lnL>
                      <a:noFill/>
                    </a:lnL>
                    <a:lnR>
                      <a:noFill/>
                    </a:lnR>
                    <a:lnT>
                      <a:noFill/>
                    </a:lnT>
                    <a:lnB>
                      <a:noFill/>
                    </a:lnB>
                    <a:noFill/>
                  </a:tcPr>
                </a:tc>
                <a:extLst>
                  <a:ext uri="{0D108BD9-81ED-4DB2-BD59-A6C34878D82A}">
                    <a16:rowId xmlns:a16="http://schemas.microsoft.com/office/drawing/2014/main" val="4174500622"/>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C2: Ind1 - Ind3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IMPORT vs. IMPORT →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0.1546</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0.1003</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[-0.0036, 0.3859]</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IMPORT alone vs. IMPORT + PMI pathway.</a:t>
                      </a:r>
                    </a:p>
                  </a:txBody>
                  <a:tcPr marL="48730" marR="48730" marT="24365" marB="24365" anchor="ctr">
                    <a:lnL>
                      <a:noFill/>
                    </a:lnL>
                    <a:lnR>
                      <a:noFill/>
                    </a:lnR>
                    <a:lnT>
                      <a:noFill/>
                    </a:lnT>
                    <a:lnB>
                      <a:noFill/>
                    </a:lnB>
                    <a:noFill/>
                  </a:tcPr>
                </a:tc>
                <a:extLst>
                  <a:ext uri="{0D108BD9-81ED-4DB2-BD59-A6C34878D82A}">
                    <a16:rowId xmlns:a16="http://schemas.microsoft.com/office/drawing/2014/main" val="640049574"/>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C3: Ind2 - Ind3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PMI vs. IMPORT →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0.0915</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0.1103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[-0.1234, 0.3224]</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PMI alone vs. IMPORT → PMI pathway.</a:t>
                      </a:r>
                    </a:p>
                  </a:txBody>
                  <a:tcPr marL="48730" marR="48730" marT="24365" marB="24365" anchor="ctr">
                    <a:lnL>
                      <a:noFill/>
                    </a:lnL>
                    <a:lnR>
                      <a:noFill/>
                    </a:lnR>
                    <a:lnT>
                      <a:noFill/>
                    </a:lnT>
                    <a:lnB>
                      <a:noFill/>
                    </a:lnB>
                    <a:noFill/>
                  </a:tcPr>
                </a:tc>
                <a:extLst>
                  <a:ext uri="{0D108BD9-81ED-4DB2-BD59-A6C34878D82A}">
                    <a16:rowId xmlns:a16="http://schemas.microsoft.com/office/drawing/2014/main" val="4283485667"/>
                  </a:ext>
                </a:extLst>
              </a:tr>
            </a:tbl>
          </a:graphicData>
        </a:graphic>
      </p:graphicFrame>
      <p:sp>
        <p:nvSpPr>
          <p:cNvPr id="10" name="TextBox 9">
            <a:extLst>
              <a:ext uri="{FF2B5EF4-FFF2-40B4-BE49-F238E27FC236}">
                <a16:creationId xmlns:a16="http://schemas.microsoft.com/office/drawing/2014/main" id="{CBBA9E54-974F-3602-0826-C5956F5CC029}"/>
              </a:ext>
            </a:extLst>
          </p:cNvPr>
          <p:cNvSpPr txBox="1"/>
          <p:nvPr/>
        </p:nvSpPr>
        <p:spPr>
          <a:xfrm>
            <a:off x="436880" y="4248674"/>
            <a:ext cx="108102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None of these contrasts are statistically significant, meaning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 one mediation path is significantly stronger than the others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25622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6FE5FD-F9D1-4FF5-85FF-DFFDB8FA75F6}"/>
              </a:ext>
            </a:extLst>
          </p:cNvPr>
          <p:cNvSpPr>
            <a:spLocks noGrp="1"/>
          </p:cNvSpPr>
          <p:nvPr>
            <p:ph type="title"/>
          </p:nvPr>
        </p:nvSpPr>
        <p:spPr>
          <a:xfrm>
            <a:off x="8458200" y="607392"/>
            <a:ext cx="3161963" cy="164592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Combining Models</a:t>
            </a:r>
          </a:p>
        </p:txBody>
      </p:sp>
      <p:pic>
        <p:nvPicPr>
          <p:cNvPr id="5" name="Content Placeholder 4">
            <a:extLst>
              <a:ext uri="{FF2B5EF4-FFF2-40B4-BE49-F238E27FC236}">
                <a16:creationId xmlns:a16="http://schemas.microsoft.com/office/drawing/2014/main" id="{359E76BC-0199-4900-8640-83220163AFC9}"/>
              </a:ext>
            </a:extLst>
          </p:cNvPr>
          <p:cNvPicPr>
            <a:picLocks noGrp="1" noChangeAspect="1"/>
          </p:cNvPicPr>
          <p:nvPr>
            <p:ph idx="1"/>
          </p:nvPr>
        </p:nvPicPr>
        <p:blipFill>
          <a:blip r:embed="rId2"/>
          <a:stretch>
            <a:fillRect/>
          </a:stretch>
        </p:blipFill>
        <p:spPr>
          <a:xfrm>
            <a:off x="1792705" y="398255"/>
            <a:ext cx="4834037" cy="6061490"/>
          </a:xfrm>
          <a:noFill/>
        </p:spPr>
      </p:pic>
      <p:sp>
        <p:nvSpPr>
          <p:cNvPr id="12" name="Text Placeholder 3">
            <a:extLst>
              <a:ext uri="{FF2B5EF4-FFF2-40B4-BE49-F238E27FC236}">
                <a16:creationId xmlns:a16="http://schemas.microsoft.com/office/drawing/2014/main" id="{5C2E8E1A-1F95-49E4-9777-AB18FCA648CF}"/>
              </a:ext>
            </a:extLst>
          </p:cNvPr>
          <p:cNvSpPr>
            <a:spLocks noGrp="1"/>
          </p:cNvSpPr>
          <p:nvPr>
            <p:ph type="body" sz="half" idx="2"/>
          </p:nvPr>
        </p:nvSpPr>
        <p:spPr>
          <a:xfrm>
            <a:off x="8458200" y="2336800"/>
            <a:ext cx="3161963" cy="360680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This model includes both parallel and serial mediators (so cool!)</a:t>
            </a:r>
          </a:p>
          <a:p>
            <a:r>
              <a:rPr lang="en-US" dirty="0">
                <a:latin typeface="Calibri" panose="020F0502020204030204" pitchFamily="34" charset="0"/>
                <a:ea typeface="Calibri" panose="020F0502020204030204" pitchFamily="34" charset="0"/>
                <a:cs typeface="Calibri" panose="020F0502020204030204" pitchFamily="34" charset="0"/>
              </a:rPr>
              <a:t>You cannot do many variations of this model using process but you can estimate this model (?)</a:t>
            </a:r>
          </a:p>
          <a:p>
            <a:r>
              <a:rPr lang="en-US" dirty="0">
                <a:latin typeface="Calibri" panose="020F0502020204030204" pitchFamily="34" charset="0"/>
                <a:ea typeface="Calibri" panose="020F0502020204030204" pitchFamily="34" charset="0"/>
                <a:cs typeface="Calibri" panose="020F0502020204030204" pitchFamily="34" charset="0"/>
              </a:rPr>
              <a:t>This is model 81</a:t>
            </a:r>
          </a:p>
          <a:p>
            <a:r>
              <a:rPr lang="en-US" dirty="0">
                <a:latin typeface="Calibri" panose="020F0502020204030204" pitchFamily="34" charset="0"/>
                <a:ea typeface="Calibri" panose="020F0502020204030204" pitchFamily="34" charset="0"/>
                <a:cs typeface="Calibri" panose="020F0502020204030204" pitchFamily="34" charset="0"/>
              </a:rPr>
              <a:t>Look through the dozens of models in the back of the book</a:t>
            </a:r>
          </a:p>
        </p:txBody>
      </p:sp>
    </p:spTree>
    <p:extLst>
      <p:ext uri="{BB962C8B-B14F-4D97-AF65-F5344CB8AC3E}">
        <p14:creationId xmlns:p14="http://schemas.microsoft.com/office/powerpoint/2010/main" val="17901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B564478-2309-6E27-69E0-16F013C003B7}"/>
              </a:ext>
            </a:extLst>
          </p:cNvPr>
          <p:cNvPicPr>
            <a:picLocks noGrp="1" noChangeAspect="1"/>
          </p:cNvPicPr>
          <p:nvPr>
            <p:ph idx="4294967295"/>
          </p:nvPr>
        </p:nvPicPr>
        <p:blipFill>
          <a:blip r:embed="rId3"/>
          <a:stretch>
            <a:fillRect/>
          </a:stretch>
        </p:blipFill>
        <p:spPr>
          <a:xfrm>
            <a:off x="233680" y="972819"/>
            <a:ext cx="5963920" cy="3357089"/>
          </a:xfrm>
        </p:spPr>
      </p:pic>
      <p:sp>
        <p:nvSpPr>
          <p:cNvPr id="8" name="TextBox 7">
            <a:extLst>
              <a:ext uri="{FF2B5EF4-FFF2-40B4-BE49-F238E27FC236}">
                <a16:creationId xmlns:a16="http://schemas.microsoft.com/office/drawing/2014/main" id="{A36F9381-B695-5884-C0B0-5EE3449DF493}"/>
              </a:ext>
            </a:extLst>
          </p:cNvPr>
          <p:cNvSpPr txBox="1"/>
          <p:nvPr/>
        </p:nvSpPr>
        <p:spPr>
          <a:xfrm>
            <a:off x="233680" y="68168"/>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Context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Investigating how exposure to community violence (X) affects youth depressive symptoms (Y), mediated by psychological and social factors.</a:t>
            </a:r>
          </a:p>
        </p:txBody>
      </p:sp>
      <p:sp>
        <p:nvSpPr>
          <p:cNvPr id="10" name="TextBox 9">
            <a:extLst>
              <a:ext uri="{FF2B5EF4-FFF2-40B4-BE49-F238E27FC236}">
                <a16:creationId xmlns:a16="http://schemas.microsoft.com/office/drawing/2014/main" id="{BC5DACF8-5D0F-EC61-EB96-CDF722F8CD25}"/>
              </a:ext>
            </a:extLst>
          </p:cNvPr>
          <p:cNvSpPr txBox="1"/>
          <p:nvPr/>
        </p:nvSpPr>
        <p:spPr>
          <a:xfrm>
            <a:off x="6543040" y="193603"/>
            <a:ext cx="5415280" cy="64633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Variables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Exposure to community violence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M₁</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Post-traumatic stress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M₂</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School connectedness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M₃</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Peer support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Depressive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Interpretation of Pathways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a₁, a₂, a₃</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Direct effects of exposure on each mediator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d₂₁, d₃₁</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PTSD symptoms influence school connectedness and peer support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b₁, b₂, b₃</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Each mediator’s effect on depressive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Direct effect of exposure on depression, after accounting for mediators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Do you understand?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is the specific indirect effect of PTSS (M1) on the association between exposure to CV and depressive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is the specific indirect effect of school connectedness  (M2) on the effect of PTSS on depressive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is the total indirect effect of M1?</a:t>
            </a:r>
          </a:p>
        </p:txBody>
      </p:sp>
      <p:sp>
        <p:nvSpPr>
          <p:cNvPr id="12" name="TextBox 11">
            <a:extLst>
              <a:ext uri="{FF2B5EF4-FFF2-40B4-BE49-F238E27FC236}">
                <a16:creationId xmlns:a16="http://schemas.microsoft.com/office/drawing/2014/main" id="{A173BD0A-AABE-AB04-CDF6-A42E565694C1}"/>
              </a:ext>
            </a:extLst>
          </p:cNvPr>
          <p:cNvSpPr txBox="1"/>
          <p:nvPr/>
        </p:nvSpPr>
        <p:spPr>
          <a:xfrm>
            <a:off x="304800" y="4481508"/>
            <a:ext cx="60960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model allows testing whether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PTSD symptoms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act as a primary response to violence exposure, and whether they indirectly influence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depressive symptoms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through weakened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school and peer relationships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It also assesses whether school connectedness and peer support are independent mechanisms against depression. Social workers could use this to design multi-pronged interventions focused on trauma-informed treatment and prosocial peer support.</a:t>
            </a:r>
          </a:p>
        </p:txBody>
      </p:sp>
    </p:spTree>
    <p:extLst>
      <p:ext uri="{BB962C8B-B14F-4D97-AF65-F5344CB8AC3E}">
        <p14:creationId xmlns:p14="http://schemas.microsoft.com/office/powerpoint/2010/main" val="270995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 calcmode="lin" valueType="num">
                                      <p:cBhvr additive="base">
                                        <p:cTn id="2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 calcmode="lin" valueType="num">
                                      <p:cBhvr additive="base">
                                        <p:cTn id="3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 calcmode="lin" valueType="num">
                                      <p:cBhvr additive="base">
                                        <p:cTn id="3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anim calcmode="lin" valueType="num">
                                      <p:cBhvr additive="base">
                                        <p:cTn id="4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anim calcmode="lin" valueType="num">
                                      <p:cBhvr additive="base">
                                        <p:cTn id="47"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13" end="13"/>
                                            </p:txEl>
                                          </p:spTgt>
                                        </p:tgtEl>
                                        <p:attrNameLst>
                                          <p:attrName>style.visibility</p:attrName>
                                        </p:attrNameLst>
                                      </p:cBhvr>
                                      <p:to>
                                        <p:strVal val="visible"/>
                                      </p:to>
                                    </p:set>
                                    <p:anim calcmode="lin" valueType="num">
                                      <p:cBhvr additive="base">
                                        <p:cTn id="51"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D1ABFF-E33B-4B42-24A0-A542A148725A}"/>
              </a:ext>
            </a:extLst>
          </p:cNvPr>
          <p:cNvSpPr txBox="1"/>
          <p:nvPr/>
        </p:nvSpPr>
        <p:spPr>
          <a:xfrm>
            <a:off x="314960" y="234295"/>
            <a:ext cx="117144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total indirect effect of M₁ (PTSS) on depressive symptoms (Y) in Model A includes all mediated pathways that start at M₁ and end at Y, whether direct or via other mediators</a:t>
            </a:r>
          </a:p>
        </p:txBody>
      </p:sp>
      <p:graphicFrame>
        <p:nvGraphicFramePr>
          <p:cNvPr id="16" name="Table 15">
            <a:extLst>
              <a:ext uri="{FF2B5EF4-FFF2-40B4-BE49-F238E27FC236}">
                <a16:creationId xmlns:a16="http://schemas.microsoft.com/office/drawing/2014/main" id="{A20F00FF-940C-1F2F-A491-C4487D6FFD2E}"/>
              </a:ext>
            </a:extLst>
          </p:cNvPr>
          <p:cNvGraphicFramePr>
            <a:graphicFrameLocks noGrp="1"/>
          </p:cNvGraphicFramePr>
          <p:nvPr/>
        </p:nvGraphicFramePr>
        <p:xfrm>
          <a:off x="548640" y="1076960"/>
          <a:ext cx="11277600" cy="1487325"/>
        </p:xfrm>
        <a:graphic>
          <a:graphicData uri="http://schemas.openxmlformats.org/drawingml/2006/table">
            <a:tbl>
              <a:tblPr firstRow="1" firstCol="1" bandRow="1">
                <a:tableStyleId>{616DA210-FB5B-4158-B5E0-FEB733F419BA}</a:tableStyleId>
              </a:tblPr>
              <a:tblGrid>
                <a:gridCol w="3758396">
                  <a:extLst>
                    <a:ext uri="{9D8B030D-6E8A-4147-A177-3AD203B41FA5}">
                      <a16:colId xmlns:a16="http://schemas.microsoft.com/office/drawing/2014/main" val="299092670"/>
                    </a:ext>
                  </a:extLst>
                </a:gridCol>
                <a:gridCol w="3759602">
                  <a:extLst>
                    <a:ext uri="{9D8B030D-6E8A-4147-A177-3AD203B41FA5}">
                      <a16:colId xmlns:a16="http://schemas.microsoft.com/office/drawing/2014/main" val="3268637278"/>
                    </a:ext>
                  </a:extLst>
                </a:gridCol>
                <a:gridCol w="3759602">
                  <a:extLst>
                    <a:ext uri="{9D8B030D-6E8A-4147-A177-3AD203B41FA5}">
                      <a16:colId xmlns:a16="http://schemas.microsoft.com/office/drawing/2014/main" val="3099739282"/>
                    </a:ext>
                  </a:extLst>
                </a:gridCol>
              </a:tblGrid>
              <a:tr h="50800">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Path</a:t>
                      </a:r>
                    </a:p>
                  </a:txBody>
                  <a:tcPr marL="68580" marR="68580" marT="0" marB="0"/>
                </a:tc>
                <a:tc>
                  <a:txBody>
                    <a:bodyPr/>
                    <a:lstStyle/>
                    <a:p>
                      <a:pPr marL="0" marR="0">
                        <a:lnSpc>
                          <a:spcPct val="115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Description</a:t>
                      </a:r>
                    </a:p>
                  </a:txBody>
                  <a:tcPr marL="68580" marR="68580" marT="0" marB="0"/>
                </a:tc>
                <a:tc>
                  <a:txBody>
                    <a:bodyPr/>
                    <a:lstStyle/>
                    <a:p>
                      <a:pPr marL="0" marR="0">
                        <a:lnSpc>
                          <a:spcPct val="115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Expression</a:t>
                      </a:r>
                    </a:p>
                  </a:txBody>
                  <a:tcPr marL="68580" marR="68580" marT="0" marB="0"/>
                </a:tc>
                <a:extLst>
                  <a:ext uri="{0D108BD9-81ED-4DB2-BD59-A6C34878D82A}">
                    <a16:rowId xmlns:a16="http://schemas.microsoft.com/office/drawing/2014/main" val="1993959600"/>
                  </a:ext>
                </a:extLst>
              </a:tr>
              <a:tr h="299621">
                <a:tc>
                  <a:txBody>
                    <a:bodyPr/>
                    <a:lstStyle/>
                    <a:p>
                      <a:pPr marL="0" marR="0">
                        <a:lnSpc>
                          <a:spcPct val="115000"/>
                        </a:lnSpc>
                        <a:spcAft>
                          <a:spcPts val="80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X → M₁ → Y</a:t>
                      </a:r>
                    </a:p>
                  </a:txBody>
                  <a:tcPr marL="68580" marR="68580" marT="0" marB="0"/>
                </a:tc>
                <a:tc>
                  <a:txBody>
                    <a:bodyPr/>
                    <a:lstStyle/>
                    <a:p>
                      <a:pPr marL="0" marR="0">
                        <a:lnSpc>
                          <a:spcPct val="115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Specific indirect effect via M₁</a:t>
                      </a:r>
                    </a:p>
                  </a:txBody>
                  <a:tcPr marL="68580" marR="68580" marT="0" marB="0"/>
                </a:tc>
                <a:tc>
                  <a:txBody>
                    <a:bodyPr/>
                    <a:lstStyle/>
                    <a:p>
                      <a:pPr marL="0" marR="0">
                        <a:lnSpc>
                          <a:spcPct val="115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a₁ · b₁</a:t>
                      </a:r>
                    </a:p>
                  </a:txBody>
                  <a:tcPr marL="68580" marR="68580" marT="0" marB="0"/>
                </a:tc>
                <a:extLst>
                  <a:ext uri="{0D108BD9-81ED-4DB2-BD59-A6C34878D82A}">
                    <a16:rowId xmlns:a16="http://schemas.microsoft.com/office/drawing/2014/main" val="1647157009"/>
                  </a:ext>
                </a:extLst>
              </a:tr>
              <a:tr h="162560">
                <a:tc>
                  <a:txBody>
                    <a:bodyPr/>
                    <a:lstStyle/>
                    <a:p>
                      <a:pPr marL="0" marR="0">
                        <a:lnSpc>
                          <a:spcPct val="115000"/>
                        </a:lnSpc>
                        <a:spcAft>
                          <a:spcPts val="80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X → M₁ → M₂ → Y</a:t>
                      </a:r>
                    </a:p>
                  </a:txBody>
                  <a:tcPr marL="68580" marR="68580" marT="0" marB="0"/>
                </a:tc>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Specific indirect via M₁ and M₂</a:t>
                      </a:r>
                    </a:p>
                  </a:txBody>
                  <a:tcPr marL="68580" marR="68580" marT="0" marB="0"/>
                </a:tc>
                <a:tc>
                  <a:txBody>
                    <a:bodyPr/>
                    <a:lstStyle/>
                    <a:p>
                      <a:pPr marL="0" marR="0">
                        <a:lnSpc>
                          <a:spcPct val="115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a₁ · d₂₁ · b₂</a:t>
                      </a:r>
                    </a:p>
                  </a:txBody>
                  <a:tcPr marL="68580" marR="68580" marT="0" marB="0"/>
                </a:tc>
                <a:extLst>
                  <a:ext uri="{0D108BD9-81ED-4DB2-BD59-A6C34878D82A}">
                    <a16:rowId xmlns:a16="http://schemas.microsoft.com/office/drawing/2014/main" val="1203117820"/>
                  </a:ext>
                </a:extLst>
              </a:tr>
              <a:tr h="66548">
                <a:tc>
                  <a:txBody>
                    <a:bodyPr/>
                    <a:lstStyle/>
                    <a:p>
                      <a:pPr marL="0" marR="0">
                        <a:lnSpc>
                          <a:spcPct val="115000"/>
                        </a:lnSpc>
                        <a:spcAft>
                          <a:spcPts val="800"/>
                        </a:spcAft>
                      </a:pPr>
                      <a:r>
                        <a:rPr lang="en-US" sz="1800" b="0" kern="100">
                          <a:effectLst/>
                          <a:latin typeface="Calibri" panose="020F0502020204030204" pitchFamily="34" charset="0"/>
                          <a:ea typeface="Calibri" panose="020F0502020204030204" pitchFamily="34" charset="0"/>
                          <a:cs typeface="Calibri" panose="020F0502020204030204" pitchFamily="34" charset="0"/>
                        </a:rPr>
                        <a:t>X → M₁ → M₃ → Y</a:t>
                      </a:r>
                    </a:p>
                  </a:txBody>
                  <a:tcPr marL="68580" marR="68580" marT="0" marB="0"/>
                </a:tc>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Specific indirect via M₁ and M₃</a:t>
                      </a:r>
                    </a:p>
                  </a:txBody>
                  <a:tcPr marL="68580" marR="68580" marT="0" marB="0"/>
                </a:tc>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a₁ · d₃₁ · b₃</a:t>
                      </a:r>
                    </a:p>
                  </a:txBody>
                  <a:tcPr marL="68580" marR="68580" marT="0" marB="0"/>
                </a:tc>
                <a:extLst>
                  <a:ext uri="{0D108BD9-81ED-4DB2-BD59-A6C34878D82A}">
                    <a16:rowId xmlns:a16="http://schemas.microsoft.com/office/drawing/2014/main" val="1581449124"/>
                  </a:ext>
                </a:extLst>
              </a:tr>
              <a:tr h="194056">
                <a:tc>
                  <a:txBody>
                    <a:bodyPr/>
                    <a:lstStyle/>
                    <a:p>
                      <a:pPr marL="0" marR="0">
                        <a:lnSpc>
                          <a:spcPct val="115000"/>
                        </a:lnSpc>
                        <a:spcAft>
                          <a:spcPts val="80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Total indirect via M₁</a:t>
                      </a:r>
                    </a:p>
                  </a:txBody>
                  <a:tcPr marL="68580" marR="68580" marT="0" marB="0"/>
                </a:tc>
                <a:tc>
                  <a:txBody>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a₁ · b₁ + a₁ · d₂₁ · b₂ + a₁ · d₃₁ · b₃</a:t>
                      </a:r>
                    </a:p>
                  </a:txBody>
                  <a:tcPr marL="68580" marR="68580" marT="0" marB="0"/>
                </a:tc>
                <a:extLst>
                  <a:ext uri="{0D108BD9-81ED-4DB2-BD59-A6C34878D82A}">
                    <a16:rowId xmlns:a16="http://schemas.microsoft.com/office/drawing/2014/main" val="1125474547"/>
                  </a:ext>
                </a:extLst>
              </a:tr>
            </a:tbl>
          </a:graphicData>
        </a:graphic>
      </p:graphicFrame>
    </p:spTree>
    <p:extLst>
      <p:ext uri="{BB962C8B-B14F-4D97-AF65-F5344CB8AC3E}">
        <p14:creationId xmlns:p14="http://schemas.microsoft.com/office/powerpoint/2010/main" val="7113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15328F-C96E-40F8-B7E6-3E6AEA77C749}"/>
              </a:ext>
            </a:extLst>
          </p:cNvPr>
          <p:cNvSpPr>
            <a:spLocks noGrp="1"/>
          </p:cNvSpPr>
          <p:nvPr>
            <p:ph type="title" idx="4294967295"/>
          </p:nvPr>
        </p:nvSpPr>
        <p:spPr>
          <a:xfrm>
            <a:off x="152400" y="114618"/>
            <a:ext cx="11694160" cy="1371600"/>
          </a:xfrm>
        </p:spPr>
        <p:txBody>
          <a:bodyPr>
            <a:normAutofit/>
          </a:bodyPr>
          <a:lstStyle/>
          <a:p>
            <a:r>
              <a:rPr lang="en-US" dirty="0"/>
              <a:t>Child Maltreatment, School Bonds, and Adult Violence: A Serial Mediation Model</a:t>
            </a:r>
          </a:p>
        </p:txBody>
      </p:sp>
      <p:sp>
        <p:nvSpPr>
          <p:cNvPr id="12" name="Content Placeholder 3">
            <a:extLst>
              <a:ext uri="{FF2B5EF4-FFF2-40B4-BE49-F238E27FC236}">
                <a16:creationId xmlns:a16="http://schemas.microsoft.com/office/drawing/2014/main" id="{3CCA5172-CD3B-475C-9A18-59F159371EE7}"/>
              </a:ext>
            </a:extLst>
          </p:cNvPr>
          <p:cNvSpPr>
            <a:spLocks noGrp="1"/>
          </p:cNvSpPr>
          <p:nvPr>
            <p:ph sz="half" idx="4294967295"/>
          </p:nvPr>
        </p:nvSpPr>
        <p:spPr>
          <a:xfrm>
            <a:off x="6096000" y="1609725"/>
            <a:ext cx="5750560" cy="4425315"/>
          </a:xfrm>
        </p:spPr>
        <p:txBody>
          <a:bodyPr>
            <a:normAutofit fontScale="70000" lnSpcReduction="20000"/>
          </a:bodyPr>
          <a:lstStyle/>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1: </a:t>
            </a:r>
            <a:r>
              <a:rPr lang="en-US" sz="2400" dirty="0">
                <a:latin typeface="Calibri" panose="020F0502020204030204" pitchFamily="34" charset="0"/>
                <a:ea typeface="Calibri" panose="020F0502020204030204" pitchFamily="34" charset="0"/>
                <a:cs typeface="Calibri" panose="020F0502020204030204" pitchFamily="34" charset="0"/>
              </a:rPr>
              <a:t>Physically abused children who engage in violence as youth (vs. those not physically abused but who engaged in violence as youths) will have lower levels of school connectedness, engagement, and achievement, and will be more likely to persist in violent behavior as adults (i.e., there will be a direct effect between CPA and persistence in adult violence). </a:t>
            </a:r>
          </a:p>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2: </a:t>
            </a:r>
            <a:r>
              <a:rPr lang="en-US" sz="2400" dirty="0">
                <a:latin typeface="Calibri" panose="020F0502020204030204" pitchFamily="34" charset="0"/>
                <a:ea typeface="Calibri" panose="020F0502020204030204" pitchFamily="34" charset="0"/>
                <a:cs typeface="Calibri" panose="020F0502020204030204" pitchFamily="34" charset="0"/>
              </a:rPr>
              <a:t>School characteristics will both </a:t>
            </a:r>
            <a:r>
              <a:rPr lang="en-US" sz="2400" b="1" dirty="0">
                <a:latin typeface="Calibri" panose="020F0502020204030204" pitchFamily="34" charset="0"/>
                <a:ea typeface="Calibri" panose="020F0502020204030204" pitchFamily="34" charset="0"/>
                <a:cs typeface="Calibri" panose="020F0502020204030204" pitchFamily="34" charset="0"/>
              </a:rPr>
              <a:t>independently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jointly</a:t>
            </a:r>
            <a:r>
              <a:rPr lang="en-US" sz="2400" dirty="0">
                <a:latin typeface="Calibri" panose="020F0502020204030204" pitchFamily="34" charset="0"/>
                <a:ea typeface="Calibri" panose="020F0502020204030204" pitchFamily="34" charset="0"/>
                <a:cs typeface="Calibri" panose="020F0502020204030204" pitchFamily="34" charset="0"/>
              </a:rPr>
              <a:t>, and </a:t>
            </a:r>
            <a:r>
              <a:rPr lang="en-US" sz="2400" b="1" u="sng" dirty="0">
                <a:latin typeface="Calibri" panose="020F0502020204030204" pitchFamily="34" charset="0"/>
                <a:ea typeface="Calibri" panose="020F0502020204030204" pitchFamily="34" charset="0"/>
                <a:cs typeface="Calibri" panose="020F0502020204030204" pitchFamily="34" charset="0"/>
              </a:rPr>
              <a:t>serially</a:t>
            </a:r>
            <a:r>
              <a:rPr lang="en-US" sz="2400" dirty="0">
                <a:latin typeface="Calibri" panose="020F0502020204030204" pitchFamily="34" charset="0"/>
                <a:ea typeface="Calibri" panose="020F0502020204030204" pitchFamily="34" charset="0"/>
                <a:cs typeface="Calibri" panose="020F0502020204030204" pitchFamily="34" charset="0"/>
              </a:rPr>
              <a:t> (i.e., as a sequence) mediate the relationship between CPA and persistence in adult violence (i.e., school social bonds will indirectly affect the relationship between CPA and adult violence perpetration). </a:t>
            </a:r>
          </a:p>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3: </a:t>
            </a:r>
            <a:r>
              <a:rPr lang="en-US" sz="2400" dirty="0">
                <a:latin typeface="Calibri" panose="020F0502020204030204" pitchFamily="34" charset="0"/>
                <a:ea typeface="Calibri" panose="020F0502020204030204" pitchFamily="34" charset="0"/>
                <a:cs typeface="Calibri" panose="020F0502020204030204" pitchFamily="34" charset="0"/>
              </a:rPr>
              <a:t>Sex of child will moderate the mediation effect of school characteristics on the relationship between CPA and adult violence perpetration</a:t>
            </a:r>
          </a:p>
        </p:txBody>
      </p:sp>
      <p:pic>
        <p:nvPicPr>
          <p:cNvPr id="3" name="Picture 2">
            <a:extLst>
              <a:ext uri="{FF2B5EF4-FFF2-40B4-BE49-F238E27FC236}">
                <a16:creationId xmlns:a16="http://schemas.microsoft.com/office/drawing/2014/main" id="{0CD62DDB-2CAF-266B-738D-AC46479A7479}"/>
              </a:ext>
            </a:extLst>
          </p:cNvPr>
          <p:cNvPicPr>
            <a:picLocks noChangeAspect="1"/>
          </p:cNvPicPr>
          <p:nvPr/>
        </p:nvPicPr>
        <p:blipFill>
          <a:blip r:embed="rId2"/>
          <a:stretch>
            <a:fillRect/>
          </a:stretch>
        </p:blipFill>
        <p:spPr>
          <a:xfrm>
            <a:off x="67346" y="1609725"/>
            <a:ext cx="5932134" cy="4689148"/>
          </a:xfrm>
          <a:prstGeom prst="rect">
            <a:avLst/>
          </a:prstGeom>
        </p:spPr>
      </p:pic>
    </p:spTree>
    <p:extLst>
      <p:ext uri="{BB962C8B-B14F-4D97-AF65-F5344CB8AC3E}">
        <p14:creationId xmlns:p14="http://schemas.microsoft.com/office/powerpoint/2010/main" val="10683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9EAEA-13F9-2D20-F7D7-2104B5984168}"/>
              </a:ext>
            </a:extLst>
          </p:cNvPr>
          <p:cNvPicPr>
            <a:picLocks noChangeAspect="1"/>
          </p:cNvPicPr>
          <p:nvPr/>
        </p:nvPicPr>
        <p:blipFill>
          <a:blip r:embed="rId2"/>
          <a:stretch>
            <a:fillRect/>
          </a:stretch>
        </p:blipFill>
        <p:spPr>
          <a:xfrm>
            <a:off x="233680" y="437500"/>
            <a:ext cx="5902952" cy="4062246"/>
          </a:xfrm>
          <a:prstGeom prst="rect">
            <a:avLst/>
          </a:prstGeom>
        </p:spPr>
      </p:pic>
      <p:sp>
        <p:nvSpPr>
          <p:cNvPr id="6" name="TextBox 5">
            <a:extLst>
              <a:ext uri="{FF2B5EF4-FFF2-40B4-BE49-F238E27FC236}">
                <a16:creationId xmlns:a16="http://schemas.microsoft.com/office/drawing/2014/main" id="{7AD27057-1295-2111-022D-48A297459060}"/>
              </a:ext>
            </a:extLst>
          </p:cNvPr>
          <p:cNvSpPr txBox="1"/>
          <p:nvPr/>
        </p:nvSpPr>
        <p:spPr>
          <a:xfrm>
            <a:off x="233680" y="6816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Context</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your turn</a:t>
            </a:r>
          </a:p>
        </p:txBody>
      </p:sp>
    </p:spTree>
    <p:extLst>
      <p:ext uri="{BB962C8B-B14F-4D97-AF65-F5344CB8AC3E}">
        <p14:creationId xmlns:p14="http://schemas.microsoft.com/office/powerpoint/2010/main" val="2939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7F4E6-7AD4-531E-FBEB-337E575BAD8F}"/>
              </a:ext>
            </a:extLst>
          </p:cNvPr>
          <p:cNvSpPr txBox="1"/>
          <p:nvPr/>
        </p:nvSpPr>
        <p:spPr>
          <a:xfrm>
            <a:off x="193040" y="213360"/>
            <a:ext cx="12179616"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Before we continue to moderation, we are going to look at a real example from my RM class examining the serial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mediation of stressors during pregnancy, substance misuse, and poor health outcomes on the association between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experiencing IPV during pregnancy and poor birth outcomes (i.e., low birth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Then we are going to assess your knowledge of mediation.</a:t>
            </a:r>
          </a:p>
        </p:txBody>
      </p:sp>
    </p:spTree>
    <p:extLst>
      <p:ext uri="{BB962C8B-B14F-4D97-AF65-F5344CB8AC3E}">
        <p14:creationId xmlns:p14="http://schemas.microsoft.com/office/powerpoint/2010/main" val="400669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17362-3C07-FF26-6361-6826DB4473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97609F-67A4-A536-5852-88A1586AE566}"/>
              </a:ext>
            </a:extLst>
          </p:cNvPr>
          <p:cNvSpPr txBox="1"/>
          <p:nvPr/>
        </p:nvSpPr>
        <p:spPr>
          <a:xfrm>
            <a:off x="106543" y="608776"/>
            <a:ext cx="11335814" cy="2187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Research objectives:</a:t>
            </a: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assess the direct relationship between intimate partner violence (IPV) before pregnancy and low birth weight (LBW); </a:t>
            </a: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examine whether stress-related factors during pregnancy (e.g., financial strain, social instability), of first-trimester substance misuse, and poor health outcomes mediate the relationship between IPV and LBW in serial.</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90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0F855D-155E-4BDE-DC33-94B0CD70B3CA}"/>
              </a:ext>
            </a:extLst>
          </p:cNvPr>
          <p:cNvSpPr txBox="1"/>
          <p:nvPr/>
        </p:nvSpPr>
        <p:spPr>
          <a:xfrm>
            <a:off x="160637" y="536695"/>
            <a:ext cx="11640064" cy="41043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Background: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Women who experience intimate partner violence (IPV) in the 12 months before pregnancy are at increased risk of adverse birth outcomes. The literature examining the relationship between IPV and low birth weight (LBW) has focused narrowly on direct associations rather than a broader view exploring the underlying pathways linking IPV to birth outcomes. The present study applies the biopsychosocial model to examine (a) the direct association between IPV and LBW and (b) the indirect association conceptualized as heightened stress during pregnancy—such as financial strain (e.g., problems paying rent or mortgage) and social instability (e.g., divorce or separation, moving to a new address, homelessness)—leads to first-trimester substance misuse, which in turn contributes to poor health outcomes (e.g., high blood pressure), ultimately increasing the risk of LBW.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Methods: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Using data from the Pregnancy Risk Assessment Monitoring System (PRAMS) Analytic Research File (ARF) from 2016 to 2022, we conducted a serial mediation analysis using the PROCESS macro in R to evaluate these hypothesized relationships. </a:t>
            </a:r>
          </a:p>
        </p:txBody>
      </p:sp>
    </p:spTree>
    <p:extLst>
      <p:ext uri="{BB962C8B-B14F-4D97-AF65-F5344CB8AC3E}">
        <p14:creationId xmlns:p14="http://schemas.microsoft.com/office/powerpoint/2010/main" val="36524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48AFE4-4EA3-BB6F-AD8D-2E452DEEE957}"/>
              </a:ext>
            </a:extLst>
          </p:cNvPr>
          <p:cNvSpPr txBox="1"/>
          <p:nvPr/>
        </p:nvSpPr>
        <p:spPr>
          <a:xfrm>
            <a:off x="410401" y="505237"/>
            <a:ext cx="11464441"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Results: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Consistent with previous research, results indicate that women who experience IPV before pregnancy have a higher likelihood of delivering a low-birth-weight infant. Results showed that the association is totally mediated by the effects of stress during pregnancy, early substance misuse, and deteriorating maternal health. We further found that the relationship between IPV and LBW operates through an accumulating pathway in which IPV-related stress increases substance use in the first trimester, contributing to poor maternal health and adverse birth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Conclusions: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These findings underscore the importance of early intervention efforts to address IPV-related stress and substance use in pregnancy to improve maternal and infant health outcomes. However, it is important to note that Ohio is excluded from PRAMS data for these years, which limits the ability to capture trends in the state. This highlights a critical policy gap—Ohio must expand its inclusion in PRAMS to better protect vulnerable pregnant individuals, particularly those exposed to abuse, through early intervention and comprehensive health surveillance to improve maternal and infant health outcomes.</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1933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ECEA19A-A965-B5DD-B6C6-2F0B22D81D7F}"/>
              </a:ext>
            </a:extLst>
          </p:cNvPr>
          <p:cNvGraphicFramePr>
            <a:graphicFrameLocks noGrp="1"/>
          </p:cNvGraphicFramePr>
          <p:nvPr/>
        </p:nvGraphicFramePr>
        <p:xfrm>
          <a:off x="468175" y="629229"/>
          <a:ext cx="11255650" cy="3488904"/>
        </p:xfrm>
        <a:graphic>
          <a:graphicData uri="http://schemas.openxmlformats.org/drawingml/2006/table">
            <a:tbl>
              <a:tblPr firstRow="1" bandRow="1">
                <a:tableStyleId>{9D7B26C5-4107-4FEC-AEDC-1716B250A1EF}</a:tableStyleId>
              </a:tblPr>
              <a:tblGrid>
                <a:gridCol w="1930429">
                  <a:extLst>
                    <a:ext uri="{9D8B030D-6E8A-4147-A177-3AD203B41FA5}">
                      <a16:colId xmlns:a16="http://schemas.microsoft.com/office/drawing/2014/main" val="1152645519"/>
                    </a:ext>
                  </a:extLst>
                </a:gridCol>
                <a:gridCol w="1182119">
                  <a:extLst>
                    <a:ext uri="{9D8B030D-6E8A-4147-A177-3AD203B41FA5}">
                      <a16:colId xmlns:a16="http://schemas.microsoft.com/office/drawing/2014/main" val="1114879385"/>
                    </a:ext>
                  </a:extLst>
                </a:gridCol>
                <a:gridCol w="1383956">
                  <a:extLst>
                    <a:ext uri="{9D8B030D-6E8A-4147-A177-3AD203B41FA5}">
                      <a16:colId xmlns:a16="http://schemas.microsoft.com/office/drawing/2014/main" val="2776140506"/>
                    </a:ext>
                  </a:extLst>
                </a:gridCol>
                <a:gridCol w="2965622">
                  <a:extLst>
                    <a:ext uri="{9D8B030D-6E8A-4147-A177-3AD203B41FA5}">
                      <a16:colId xmlns:a16="http://schemas.microsoft.com/office/drawing/2014/main" val="2626598348"/>
                    </a:ext>
                  </a:extLst>
                </a:gridCol>
                <a:gridCol w="2323070">
                  <a:extLst>
                    <a:ext uri="{9D8B030D-6E8A-4147-A177-3AD203B41FA5}">
                      <a16:colId xmlns:a16="http://schemas.microsoft.com/office/drawing/2014/main" val="3564534159"/>
                    </a:ext>
                  </a:extLst>
                </a:gridCol>
                <a:gridCol w="1470454">
                  <a:extLst>
                    <a:ext uri="{9D8B030D-6E8A-4147-A177-3AD203B41FA5}">
                      <a16:colId xmlns:a16="http://schemas.microsoft.com/office/drawing/2014/main" val="2850420869"/>
                    </a:ext>
                  </a:extLst>
                </a:gridCol>
              </a:tblGrid>
              <a:tr h="780786">
                <a:tc gridSpan="6">
                  <a:txBody>
                    <a:bodyPr/>
                    <a:lstStyle/>
                    <a:p>
                      <a:pPr algn="l" fontAlgn="t"/>
                      <a:r>
                        <a:rPr lang="en-US" sz="2500" b="0" u="none" strike="noStrike" cap="none" spc="0" dirty="0">
                          <a:solidFill>
                            <a:schemeClr val="tx1"/>
                          </a:solidFill>
                          <a:effectLst/>
                        </a:rPr>
                        <a:t>Table. Impact of IPV on LBW (PRAMS study)</a:t>
                      </a:r>
                      <a:endParaRPr lang="en-US" sz="2500" b="0" i="0" u="none" strike="noStrike" cap="none" spc="0" dirty="0">
                        <a:solidFill>
                          <a:schemeClr val="tx1"/>
                        </a:solidFill>
                        <a:effectLst/>
                        <a:latin typeface="Arial" panose="020B0604020202020204" pitchFamily="34" charset="0"/>
                      </a:endParaRPr>
                    </a:p>
                  </a:txBody>
                  <a:tcPr marL="214441" marR="11455" marT="164955" marB="164955" anchor="ctr"/>
                </a:tc>
                <a:tc hMerge="1">
                  <a:txBody>
                    <a:bodyPr/>
                    <a:lstStyle/>
                    <a:p>
                      <a:pPr algn="ctr" fontAlgn="t"/>
                      <a:endParaRPr lang="en-US" sz="2500" b="0" i="0" u="none" strike="noStrike" cap="none" spc="0" dirty="0">
                        <a:solidFill>
                          <a:schemeClr val="bg1"/>
                        </a:solidFill>
                        <a:effectLst/>
                        <a:latin typeface="Arial" panose="020B0604020202020204" pitchFamily="34" charset="0"/>
                      </a:endParaRPr>
                    </a:p>
                  </a:txBody>
                  <a:tcPr marL="214441" marR="11455" marT="164955" marB="164955" anchor="ctr"/>
                </a:tc>
                <a:tc hMerge="1">
                  <a:txBody>
                    <a:bodyPr/>
                    <a:lstStyle/>
                    <a:p>
                      <a:pPr algn="r" fontAlgn="t"/>
                      <a:endParaRPr lang="en-US" sz="2500" b="0" i="0" u="none" strike="noStrike" cap="none" spc="0" dirty="0">
                        <a:solidFill>
                          <a:schemeClr val="bg1"/>
                        </a:solidFill>
                        <a:effectLst/>
                        <a:latin typeface="Arial" panose="020B0604020202020204" pitchFamily="34" charset="0"/>
                      </a:endParaRPr>
                    </a:p>
                  </a:txBody>
                  <a:tcPr marL="214441" marR="11455" marT="164955" marB="164955" anchor="ctr"/>
                </a:tc>
                <a:tc hMerge="1">
                  <a:txBody>
                    <a:bodyPr/>
                    <a:lstStyle/>
                    <a:p>
                      <a:pPr algn="l" fontAlgn="t"/>
                      <a:endParaRPr lang="en-US" sz="2500" b="0" i="0" u="none" strike="noStrike" cap="none" spc="0" dirty="0">
                        <a:solidFill>
                          <a:schemeClr val="bg1"/>
                        </a:solidFill>
                        <a:effectLst/>
                        <a:latin typeface="Arial" panose="020B0604020202020204" pitchFamily="34" charset="0"/>
                      </a:endParaRPr>
                    </a:p>
                  </a:txBody>
                  <a:tcPr marL="214441" marR="11455" marT="164955" marB="164955" anchor="ctr"/>
                </a:tc>
                <a:tc hMerge="1">
                  <a:txBody>
                    <a:bodyPr/>
                    <a:lstStyle/>
                    <a:p>
                      <a:pPr algn="ctr" fontAlgn="t"/>
                      <a:endParaRPr lang="en-US" sz="2500" b="0" i="0" u="none" strike="noStrike" cap="none" spc="0" dirty="0">
                        <a:solidFill>
                          <a:schemeClr val="bg1"/>
                        </a:solidFill>
                        <a:effectLst/>
                        <a:latin typeface="Arial" panose="020B0604020202020204" pitchFamily="34" charset="0"/>
                      </a:endParaRPr>
                    </a:p>
                  </a:txBody>
                  <a:tcPr marL="214441" marR="11455" marT="164955" marB="164955" anchor="ctr"/>
                </a:tc>
                <a:tc hMerge="1">
                  <a:txBody>
                    <a:bodyPr/>
                    <a:lstStyle/>
                    <a:p>
                      <a:pPr algn="r" fontAlgn="t"/>
                      <a:endParaRPr lang="en-US" sz="2500" b="0" i="0" u="none" strike="noStrike" cap="none" spc="0" dirty="0">
                        <a:solidFill>
                          <a:schemeClr val="bg1"/>
                        </a:solidFill>
                        <a:effectLst/>
                        <a:latin typeface="Arial" panose="020B0604020202020204" pitchFamily="34" charset="0"/>
                      </a:endParaRPr>
                    </a:p>
                  </a:txBody>
                  <a:tcPr marL="214441" marR="11455" marT="164955" marB="164955" anchor="ctr"/>
                </a:tc>
                <a:extLst>
                  <a:ext uri="{0D108BD9-81ED-4DB2-BD59-A6C34878D82A}">
                    <a16:rowId xmlns:a16="http://schemas.microsoft.com/office/drawing/2014/main" val="4226774947"/>
                  </a:ext>
                </a:extLst>
              </a:tr>
              <a:tr h="780786">
                <a:tc>
                  <a:txBody>
                    <a:bodyPr/>
                    <a:lstStyle/>
                    <a:p>
                      <a:pPr algn="l" fontAlgn="t"/>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b"/>
                      <a:r>
                        <a:rPr lang="en-US" sz="1800" b="0" i="0" u="none" strike="noStrike" dirty="0">
                          <a:solidFill>
                            <a:schemeClr val="tx1"/>
                          </a:solidFill>
                          <a:effectLst/>
                          <a:latin typeface="Arial" panose="020B0604020202020204" pitchFamily="34" charset="0"/>
                        </a:rPr>
                        <a:t>Beta</a:t>
                      </a:r>
                    </a:p>
                  </a:txBody>
                  <a:tcPr marL="6350" marR="6350" marT="6350" marB="0" anchor="ctr"/>
                </a:tc>
                <a:tc>
                  <a:txBody>
                    <a:bodyPr/>
                    <a:lstStyle/>
                    <a:p>
                      <a:pPr algn="ctr" fontAlgn="t"/>
                      <a:r>
                        <a:rPr lang="en-US" sz="1800" b="0" i="0" u="none" strike="noStrike" cap="none" spc="0" dirty="0">
                          <a:solidFill>
                            <a:schemeClr val="tx1"/>
                          </a:solidFill>
                          <a:effectLst/>
                          <a:latin typeface="Arial" panose="020B0604020202020204" pitchFamily="34" charset="0"/>
                        </a:rPr>
                        <a:t>SE</a:t>
                      </a:r>
                    </a:p>
                  </a:txBody>
                  <a:tcPr marL="214441" marR="11455" marT="164955" marB="164955" anchor="ctr"/>
                </a:tc>
                <a:tc>
                  <a:txBody>
                    <a:bodyPr/>
                    <a:lstStyle/>
                    <a:p>
                      <a:pPr algn="ctr" fontAlgn="t"/>
                      <a:r>
                        <a:rPr lang="en-US" sz="1800" b="0" i="0" u="none" strike="noStrike" cap="none" spc="0" dirty="0">
                          <a:solidFill>
                            <a:schemeClr val="tx1"/>
                          </a:solidFill>
                          <a:effectLst/>
                          <a:latin typeface="Arial" panose="020B0604020202020204" pitchFamily="34" charset="0"/>
                        </a:rPr>
                        <a:t>Standardized Beta</a:t>
                      </a:r>
                    </a:p>
                  </a:txBody>
                  <a:tcPr marL="214441" marR="11455" marT="164955" marB="164955" anchor="ctr"/>
                </a:tc>
                <a:tc>
                  <a:txBody>
                    <a:bodyPr/>
                    <a:lstStyle/>
                    <a:p>
                      <a:pPr algn="ctr" fontAlgn="t"/>
                      <a:r>
                        <a:rPr lang="en-US" sz="1800" b="0" i="0" u="none" strike="noStrike" cap="none" spc="0" dirty="0">
                          <a:solidFill>
                            <a:schemeClr val="tx1"/>
                          </a:solidFill>
                          <a:effectLst/>
                          <a:latin typeface="Arial" panose="020B0604020202020204" pitchFamily="34" charset="0"/>
                        </a:rPr>
                        <a:t>t</a:t>
                      </a:r>
                    </a:p>
                  </a:txBody>
                  <a:tcPr marL="214441" marR="11455" marT="164955" marB="164955" anchor="ctr"/>
                </a:tc>
                <a:tc>
                  <a:txBody>
                    <a:bodyPr/>
                    <a:lstStyle/>
                    <a:p>
                      <a:pPr algn="ctr" fontAlgn="t"/>
                      <a:r>
                        <a:rPr lang="en-US" sz="1800" b="0" i="0" u="none" strike="noStrike" cap="none" spc="0" dirty="0">
                          <a:solidFill>
                            <a:schemeClr val="tx1"/>
                          </a:solidFill>
                          <a:effectLst/>
                          <a:latin typeface="Arial" panose="020B0604020202020204" pitchFamily="34" charset="0"/>
                        </a:rPr>
                        <a:t>p-value</a:t>
                      </a:r>
                    </a:p>
                  </a:txBody>
                  <a:tcPr marL="214441" marR="11455" marT="164955" marB="164955" anchor="ctr"/>
                </a:tc>
                <a:extLst>
                  <a:ext uri="{0D108BD9-81ED-4DB2-BD59-A6C34878D82A}">
                    <a16:rowId xmlns:a16="http://schemas.microsoft.com/office/drawing/2014/main" val="3686600928"/>
                  </a:ext>
                </a:extLst>
              </a:tr>
              <a:tr h="780786">
                <a:tc>
                  <a:txBody>
                    <a:bodyPr/>
                    <a:lstStyle/>
                    <a:p>
                      <a:pPr algn="l" fontAlgn="t"/>
                      <a:r>
                        <a:rPr lang="en-US" sz="1800" b="0" u="none" strike="noStrike" cap="none" spc="0" dirty="0">
                          <a:solidFill>
                            <a:schemeClr val="tx1"/>
                          </a:solidFill>
                          <a:effectLst/>
                        </a:rPr>
                        <a:t>(Constant)</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b="0" u="none" strike="noStrike" cap="none" spc="0" dirty="0">
                          <a:solidFill>
                            <a:schemeClr val="tx1"/>
                          </a:solidFill>
                          <a:effectLst/>
                        </a:rPr>
                        <a:t>3122.878</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b="0" u="none" strike="noStrike" cap="none" spc="0" dirty="0">
                          <a:solidFill>
                            <a:schemeClr val="tx1"/>
                          </a:solidFill>
                          <a:effectLst/>
                        </a:rPr>
                        <a:t>1.584</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b="0" u="none" strike="noStrike" cap="none" spc="0" dirty="0">
                          <a:solidFill>
                            <a:schemeClr val="tx1"/>
                          </a:solidFill>
                          <a:effectLst/>
                        </a:rPr>
                        <a:t> </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b="0" u="none" strike="noStrike" cap="none" spc="0" dirty="0">
                          <a:solidFill>
                            <a:schemeClr val="tx1"/>
                          </a:solidFill>
                          <a:effectLst/>
                        </a:rPr>
                        <a:t>1971.194</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b="0" u="none" strike="noStrike" cap="none" spc="0">
                          <a:solidFill>
                            <a:schemeClr val="tx1"/>
                          </a:solidFill>
                          <a:effectLst/>
                        </a:rPr>
                        <a:t>0.000</a:t>
                      </a:r>
                      <a:endParaRPr lang="en-US" sz="1800" b="0" i="0" u="none" strike="noStrike" cap="none" spc="0">
                        <a:solidFill>
                          <a:schemeClr val="tx1"/>
                        </a:solidFill>
                        <a:effectLst/>
                        <a:latin typeface="Arial" panose="020B0604020202020204" pitchFamily="34" charset="0"/>
                      </a:endParaRPr>
                    </a:p>
                  </a:txBody>
                  <a:tcPr marL="214441" marR="11455" marT="164955" marB="164955" anchor="ctr"/>
                </a:tc>
                <a:extLst>
                  <a:ext uri="{0D108BD9-81ED-4DB2-BD59-A6C34878D82A}">
                    <a16:rowId xmlns:a16="http://schemas.microsoft.com/office/drawing/2014/main" val="3712930626"/>
                  </a:ext>
                </a:extLst>
              </a:tr>
              <a:tr h="780786">
                <a:tc>
                  <a:txBody>
                    <a:bodyPr/>
                    <a:lstStyle/>
                    <a:p>
                      <a:pPr algn="l" fontAlgn="t"/>
                      <a:r>
                        <a:rPr lang="en-US" sz="1800" u="none" strike="noStrike" cap="none" spc="0" dirty="0">
                          <a:solidFill>
                            <a:schemeClr val="tx1"/>
                          </a:solidFill>
                          <a:effectLst/>
                        </a:rPr>
                        <a:t>IPV</a:t>
                      </a:r>
                      <a:endParaRPr lang="en-US" sz="1800" b="0" i="0" u="none" strike="noStrike" cap="none" spc="0" dirty="0">
                        <a:solidFill>
                          <a:schemeClr val="tx1"/>
                        </a:solidFill>
                        <a:effectLst/>
                        <a:latin typeface="Arial" panose="020B0604020202020204" pitchFamily="34" charset="0"/>
                      </a:endParaRPr>
                    </a:p>
                  </a:txBody>
                  <a:tcPr marL="214441" marR="11455" marT="164955" marB="164955"/>
                </a:tc>
                <a:tc>
                  <a:txBody>
                    <a:bodyPr/>
                    <a:lstStyle/>
                    <a:p>
                      <a:pPr algn="ctr" fontAlgn="t"/>
                      <a:r>
                        <a:rPr lang="en-US" sz="1800" u="none" strike="noStrike" cap="none" spc="0" dirty="0">
                          <a:solidFill>
                            <a:schemeClr val="tx1"/>
                          </a:solidFill>
                          <a:effectLst/>
                        </a:rPr>
                        <a:t>-117.4690</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u="none" strike="noStrike" cap="none" spc="0" dirty="0">
                          <a:solidFill>
                            <a:schemeClr val="tx1"/>
                          </a:solidFill>
                          <a:effectLst/>
                        </a:rPr>
                        <a:t>8.743</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u="none" strike="noStrike" cap="none" spc="0" dirty="0">
                          <a:solidFill>
                            <a:schemeClr val="tx1"/>
                          </a:solidFill>
                          <a:effectLst/>
                        </a:rPr>
                        <a:t>-0.029</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u="none" strike="noStrike" cap="none" spc="0" dirty="0">
                          <a:solidFill>
                            <a:schemeClr val="tx1"/>
                          </a:solidFill>
                          <a:effectLst/>
                        </a:rPr>
                        <a:t>-13.435</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tc>
                  <a:txBody>
                    <a:bodyPr/>
                    <a:lstStyle/>
                    <a:p>
                      <a:pPr algn="ctr" fontAlgn="t"/>
                      <a:r>
                        <a:rPr lang="en-US" sz="1800" u="none" strike="noStrike" cap="none" spc="0" dirty="0">
                          <a:solidFill>
                            <a:schemeClr val="tx1"/>
                          </a:solidFill>
                          <a:effectLst/>
                        </a:rPr>
                        <a:t>0.000</a:t>
                      </a:r>
                      <a:endParaRPr lang="en-US" sz="1800" b="0" i="0" u="none" strike="noStrike" cap="none" spc="0" dirty="0">
                        <a:solidFill>
                          <a:schemeClr val="tx1"/>
                        </a:solidFill>
                        <a:effectLst/>
                        <a:latin typeface="Arial" panose="020B0604020202020204" pitchFamily="34" charset="0"/>
                      </a:endParaRPr>
                    </a:p>
                  </a:txBody>
                  <a:tcPr marL="214441" marR="11455" marT="164955" marB="164955" anchor="ctr"/>
                </a:tc>
                <a:extLst>
                  <a:ext uri="{0D108BD9-81ED-4DB2-BD59-A6C34878D82A}">
                    <a16:rowId xmlns:a16="http://schemas.microsoft.com/office/drawing/2014/main" val="2764380138"/>
                  </a:ext>
                </a:extLst>
              </a:tr>
              <a:tr h="238860">
                <a:tc gridSpan="6">
                  <a:txBody>
                    <a:bodyPr/>
                    <a:lstStyle/>
                    <a:p>
                      <a:r>
                        <a:rPr lang="en-US" sz="1800" dirty="0"/>
                        <a:t>Dep. Var. LBW</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9085761"/>
                  </a:ext>
                </a:extLst>
              </a:tr>
            </a:tbl>
          </a:graphicData>
        </a:graphic>
      </p:graphicFrame>
      <p:sp>
        <p:nvSpPr>
          <p:cNvPr id="13" name="TextBox 12">
            <a:extLst>
              <a:ext uri="{FF2B5EF4-FFF2-40B4-BE49-F238E27FC236}">
                <a16:creationId xmlns:a16="http://schemas.microsoft.com/office/drawing/2014/main" id="{C5329055-81F4-664D-6126-8DD9968E412E}"/>
              </a:ext>
            </a:extLst>
          </p:cNvPr>
          <p:cNvSpPr txBox="1"/>
          <p:nvPr/>
        </p:nvSpPr>
        <p:spPr>
          <a:xfrm>
            <a:off x="468175" y="4250725"/>
            <a:ext cx="10808280"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Women and other pregnant persons who experience abuse prior to their pregnancy have babies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about one-quarter of a pound (i.e., 117.47 grams) smaller, on average, compared to those who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 experience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Let’s examine the potential pathways by which these effects may take place. Open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fullprams.sav</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126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qua and green fractal background like floral petal">
            <a:extLst>
              <a:ext uri="{FF2B5EF4-FFF2-40B4-BE49-F238E27FC236}">
                <a16:creationId xmlns:a16="http://schemas.microsoft.com/office/drawing/2014/main" id="{B4C21519-8B66-289A-C20A-1F3E75D10248}"/>
              </a:ext>
            </a:extLst>
          </p:cNvPr>
          <p:cNvPicPr>
            <a:picLocks noChangeAspect="1"/>
          </p:cNvPicPr>
          <p:nvPr/>
        </p:nvPicPr>
        <p:blipFill>
          <a:blip r:embed="rId2"/>
          <a:srcRect b="5436"/>
          <a:stretch/>
        </p:blipFill>
        <p:spPr>
          <a:xfrm>
            <a:off x="2522358"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494796C-8454-9CEF-D262-87512669FA54}"/>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Effect Moderation</a:t>
            </a:r>
          </a:p>
        </p:txBody>
      </p:sp>
      <p:sp>
        <p:nvSpPr>
          <p:cNvPr id="4" name="Slide Number Placeholder 3">
            <a:extLst>
              <a:ext uri="{FF2B5EF4-FFF2-40B4-BE49-F238E27FC236}">
                <a16:creationId xmlns:a16="http://schemas.microsoft.com/office/drawing/2014/main" id="{278F3C78-96A1-4416-4E66-1EC34C678C0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CD8D479-8942-46E8-A226-A4E01F7A105C}" type="slidenum">
              <a:rPr lang="en-US">
                <a:solidFill>
                  <a:srgbClr val="FFFFFF"/>
                </a:solidFill>
                <a:latin typeface="Calibri" panose="020F0502020204030204"/>
              </a:rPr>
              <a:pPr>
                <a:spcAft>
                  <a:spcPts val="600"/>
                </a:spcAft>
                <a:defRPr/>
              </a:pPr>
              <a:t>36</a:t>
            </a:fld>
            <a:endParaRPr lang="en-US">
              <a:solidFill>
                <a:srgbClr val="FFFFFF"/>
              </a:solidFill>
              <a:latin typeface="Calibri" panose="020F0502020204030204"/>
            </a:endParaRPr>
          </a:p>
        </p:txBody>
      </p:sp>
    </p:spTree>
    <p:extLst>
      <p:ext uri="{BB962C8B-B14F-4D97-AF65-F5344CB8AC3E}">
        <p14:creationId xmlns:p14="http://schemas.microsoft.com/office/powerpoint/2010/main" val="300458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17" name="Rectangle 16">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9" name="Rectangle 18">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1" name="Rectangle 20">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grpSp>
        <p:nvGrpSpPr>
          <p:cNvPr id="23" name="Group 2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4" name="Straight Connector 23">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8" name="Picture 7">
            <a:extLst>
              <a:ext uri="{FF2B5EF4-FFF2-40B4-BE49-F238E27FC236}">
                <a16:creationId xmlns:a16="http://schemas.microsoft.com/office/drawing/2014/main" id="{4C5B9271-EE9B-4626-9E81-35400FE9355E}"/>
              </a:ext>
            </a:extLst>
          </p:cNvPr>
          <p:cNvPicPr>
            <a:picLocks noChangeAspect="1"/>
          </p:cNvPicPr>
          <p:nvPr/>
        </p:nvPicPr>
        <p:blipFill>
          <a:blip r:embed="rId3"/>
          <a:stretch>
            <a:fillRect/>
          </a:stretch>
        </p:blipFill>
        <p:spPr>
          <a:xfrm>
            <a:off x="503156" y="876971"/>
            <a:ext cx="5130796" cy="2360166"/>
          </a:xfrm>
          <a:prstGeom prst="rect">
            <a:avLst/>
          </a:prstGeom>
        </p:spPr>
      </p:pic>
      <p:pic>
        <p:nvPicPr>
          <p:cNvPr id="10" name="Picture 9">
            <a:extLst>
              <a:ext uri="{FF2B5EF4-FFF2-40B4-BE49-F238E27FC236}">
                <a16:creationId xmlns:a16="http://schemas.microsoft.com/office/drawing/2014/main" id="{2FABDD92-F36E-4CDB-8ACD-A3FBAE67D6AB}"/>
              </a:ext>
            </a:extLst>
          </p:cNvPr>
          <p:cNvPicPr>
            <a:picLocks noChangeAspect="1"/>
          </p:cNvPicPr>
          <p:nvPr/>
        </p:nvPicPr>
        <p:blipFill>
          <a:blip r:embed="rId4"/>
          <a:stretch>
            <a:fillRect/>
          </a:stretch>
        </p:blipFill>
        <p:spPr>
          <a:xfrm>
            <a:off x="6417914" y="1236359"/>
            <a:ext cx="5130799" cy="2206243"/>
          </a:xfrm>
          <a:prstGeom prst="rect">
            <a:avLst/>
          </a:prstGeom>
        </p:spPr>
      </p:pic>
      <p:sp>
        <p:nvSpPr>
          <p:cNvPr id="30" name="Rectangle 29">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5" name="Title 4">
            <a:extLst>
              <a:ext uri="{FF2B5EF4-FFF2-40B4-BE49-F238E27FC236}">
                <a16:creationId xmlns:a16="http://schemas.microsoft.com/office/drawing/2014/main" id="{E030AF8E-16E1-41A7-A443-3C856FCA5F13}"/>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Simple Moderation</a:t>
            </a:r>
          </a:p>
        </p:txBody>
      </p:sp>
      <p:cxnSp>
        <p:nvCxnSpPr>
          <p:cNvPr id="36" name="Straight Connector 35">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404A43-3702-40A9-A5C1-0DD994A006BB}"/>
              </a:ext>
            </a:extLst>
          </p:cNvPr>
          <p:cNvSpPr txBox="1"/>
          <p:nvPr/>
        </p:nvSpPr>
        <p:spPr>
          <a:xfrm>
            <a:off x="742001" y="3152086"/>
            <a:ext cx="1005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PTSS</a:t>
            </a:r>
          </a:p>
        </p:txBody>
      </p:sp>
      <p:sp>
        <p:nvSpPr>
          <p:cNvPr id="22" name="TextBox 21">
            <a:extLst>
              <a:ext uri="{FF2B5EF4-FFF2-40B4-BE49-F238E27FC236}">
                <a16:creationId xmlns:a16="http://schemas.microsoft.com/office/drawing/2014/main" id="{5C5B406C-CDA5-4B46-8942-CF8F7D9C49FD}"/>
              </a:ext>
            </a:extLst>
          </p:cNvPr>
          <p:cNvSpPr txBox="1"/>
          <p:nvPr/>
        </p:nvSpPr>
        <p:spPr>
          <a:xfrm>
            <a:off x="4589934" y="3160175"/>
            <a:ext cx="12828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p>
        </p:txBody>
      </p:sp>
      <p:sp>
        <p:nvSpPr>
          <p:cNvPr id="27" name="TextBox 26">
            <a:extLst>
              <a:ext uri="{FF2B5EF4-FFF2-40B4-BE49-F238E27FC236}">
                <a16:creationId xmlns:a16="http://schemas.microsoft.com/office/drawing/2014/main" id="{35195C94-B08E-4760-A105-9947BA329C95}"/>
              </a:ext>
            </a:extLst>
          </p:cNvPr>
          <p:cNvSpPr txBox="1"/>
          <p:nvPr/>
        </p:nvSpPr>
        <p:spPr>
          <a:xfrm>
            <a:off x="2349311" y="709734"/>
            <a:ext cx="12361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43605C-2ACC-48D8-8118-7AF362DC4447}"/>
                  </a:ext>
                </a:extLst>
              </p:cNvPr>
              <p:cNvSpPr txBox="1"/>
              <p:nvPr/>
            </p:nvSpPr>
            <p:spPr>
              <a:xfrm>
                <a:off x="7489863" y="3673434"/>
                <a:ext cx="320049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oMath>
                </a14:m>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oMath>
                </a14:m>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oMath>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3" name="TextBox 2">
                <a:extLst>
                  <a:ext uri="{FF2B5EF4-FFF2-40B4-BE49-F238E27FC236}">
                    <a16:creationId xmlns:a16="http://schemas.microsoft.com/office/drawing/2014/main" id="{B743605C-2ACC-48D8-8118-7AF362DC4447}"/>
                  </a:ext>
                </a:extLst>
              </p:cNvPr>
              <p:cNvSpPr txBox="1">
                <a:spLocks noRot="1" noChangeAspect="1" noMove="1" noResize="1" noEditPoints="1" noAdjustHandles="1" noChangeArrowheads="1" noChangeShapeType="1" noTextEdit="1"/>
              </p:cNvSpPr>
              <p:nvPr/>
            </p:nvSpPr>
            <p:spPr>
              <a:xfrm>
                <a:off x="7489863" y="3673434"/>
                <a:ext cx="3200492" cy="276999"/>
              </a:xfrm>
              <a:prstGeom prst="rect">
                <a:avLst/>
              </a:prstGeom>
              <a:blipFill>
                <a:blip r:embed="rId5"/>
                <a:stretch>
                  <a:fillRect l="-2667" t="-28889" r="-381"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C27476-A5DD-4BA0-B826-A27921B74F95}"/>
                  </a:ext>
                </a:extLst>
              </p:cNvPr>
              <p:cNvSpPr txBox="1"/>
              <p:nvPr/>
            </p:nvSpPr>
            <p:spPr>
              <a:xfrm>
                <a:off x="6187394" y="4050550"/>
                <a:ext cx="594944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𝐷𝐸𝐿𝐼𝑁𝑄</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PTSS</m:t>
                    </m:r>
                  </m:oMath>
                </a14:m>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SEXMIN</m:t>
                    </m:r>
                  </m:oMath>
                </a14:m>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PTSS</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SEXMIN</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sub>
                    </m:sSub>
                  </m:oMath>
                </a14:m>
                <a:endPar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endParaRPr>
              </a:p>
            </p:txBody>
          </p:sp>
        </mc:Choice>
        <mc:Fallback xmlns="">
          <p:sp>
            <p:nvSpPr>
              <p:cNvPr id="29" name="TextBox 28">
                <a:extLst>
                  <a:ext uri="{FF2B5EF4-FFF2-40B4-BE49-F238E27FC236}">
                    <a16:creationId xmlns:a16="http://schemas.microsoft.com/office/drawing/2014/main" id="{B5C27476-A5DD-4BA0-B826-A27921B74F95}"/>
                  </a:ext>
                </a:extLst>
              </p:cNvPr>
              <p:cNvSpPr txBox="1">
                <a:spLocks noRot="1" noChangeAspect="1" noMove="1" noResize="1" noEditPoints="1" noAdjustHandles="1" noChangeArrowheads="1" noChangeShapeType="1" noTextEdit="1"/>
              </p:cNvSpPr>
              <p:nvPr/>
            </p:nvSpPr>
            <p:spPr>
              <a:xfrm>
                <a:off x="6187394" y="4050550"/>
                <a:ext cx="5949449" cy="276999"/>
              </a:xfrm>
              <a:prstGeom prst="rect">
                <a:avLst/>
              </a:prstGeom>
              <a:blipFill>
                <a:blip r:embed="rId6"/>
                <a:stretch>
                  <a:fillRect l="-1742" t="-28261" b="-50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0E96335-F6AD-5781-7606-EF9FB6549D1A}"/>
              </a:ext>
            </a:extLst>
          </p:cNvPr>
          <p:cNvSpPr txBox="1"/>
          <p:nvPr/>
        </p:nvSpPr>
        <p:spPr>
          <a:xfrm>
            <a:off x="3511609" y="720980"/>
            <a:ext cx="9872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(Yes/No)</a:t>
            </a:r>
          </a:p>
        </p:txBody>
      </p:sp>
      <p:sp>
        <p:nvSpPr>
          <p:cNvPr id="4" name="TextBox 3">
            <a:extLst>
              <a:ext uri="{FF2B5EF4-FFF2-40B4-BE49-F238E27FC236}">
                <a16:creationId xmlns:a16="http://schemas.microsoft.com/office/drawing/2014/main" id="{88C3F791-FDAD-1B1A-073F-15B38C7EA55B}"/>
              </a:ext>
            </a:extLst>
          </p:cNvPr>
          <p:cNvSpPr txBox="1"/>
          <p:nvPr/>
        </p:nvSpPr>
        <p:spPr>
          <a:xfrm>
            <a:off x="4152891" y="3442602"/>
            <a:ext cx="1866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Number of Events</a:t>
            </a:r>
          </a:p>
        </p:txBody>
      </p:sp>
      <p:sp>
        <p:nvSpPr>
          <p:cNvPr id="6" name="TextBox 5">
            <a:extLst>
              <a:ext uri="{FF2B5EF4-FFF2-40B4-BE49-F238E27FC236}">
                <a16:creationId xmlns:a16="http://schemas.microsoft.com/office/drawing/2014/main" id="{6C05D12B-F517-5924-A271-4510C4F62037}"/>
              </a:ext>
            </a:extLst>
          </p:cNvPr>
          <p:cNvSpPr txBox="1"/>
          <p:nvPr/>
        </p:nvSpPr>
        <p:spPr>
          <a:xfrm>
            <a:off x="166116" y="3436198"/>
            <a:ext cx="22384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Number of Symptoms</a:t>
            </a:r>
          </a:p>
        </p:txBody>
      </p:sp>
      <p:sp>
        <p:nvSpPr>
          <p:cNvPr id="7" name="TextBox 6">
            <a:extLst>
              <a:ext uri="{FF2B5EF4-FFF2-40B4-BE49-F238E27FC236}">
                <a16:creationId xmlns:a16="http://schemas.microsoft.com/office/drawing/2014/main" id="{1721D0C6-6047-FD26-0E6A-16367588EEC3}"/>
              </a:ext>
            </a:extLst>
          </p:cNvPr>
          <p:cNvSpPr txBox="1"/>
          <p:nvPr/>
        </p:nvSpPr>
        <p:spPr>
          <a:xfrm>
            <a:off x="6596720" y="278296"/>
            <a:ext cx="16204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gona Book" panose="02020404030301010803"/>
                <a:ea typeface="+mn-ea"/>
                <a:cs typeface="+mn-cs"/>
              </a:rPr>
              <a:t>Hypothesis?</a:t>
            </a:r>
          </a:p>
        </p:txBody>
      </p:sp>
    </p:spTree>
    <p:extLst>
      <p:ext uri="{BB962C8B-B14F-4D97-AF65-F5344CB8AC3E}">
        <p14:creationId xmlns:p14="http://schemas.microsoft.com/office/powerpoint/2010/main" val="339074263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70" name="Rectangle 45">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71" name="Rectangle 47">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72" name="Rectangle 49">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grpSp>
        <p:nvGrpSpPr>
          <p:cNvPr id="73"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56">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Picture 4" descr="Graphical user interface, application&#10;&#10;Description automatically generated">
            <a:extLst>
              <a:ext uri="{FF2B5EF4-FFF2-40B4-BE49-F238E27FC236}">
                <a16:creationId xmlns:a16="http://schemas.microsoft.com/office/drawing/2014/main" id="{E5EF0325-403A-4B00-A91C-590F97F64599}"/>
              </a:ext>
            </a:extLst>
          </p:cNvPr>
          <p:cNvPicPr>
            <a:picLocks noChangeAspect="1"/>
          </p:cNvPicPr>
          <p:nvPr/>
        </p:nvPicPr>
        <p:blipFill>
          <a:blip r:embed="rId2"/>
          <a:stretch>
            <a:fillRect/>
          </a:stretch>
        </p:blipFill>
        <p:spPr>
          <a:xfrm>
            <a:off x="1490889" y="734473"/>
            <a:ext cx="3677106" cy="3447288"/>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7E670D4D-6F01-43A3-9E35-90A48FCB3EE3}"/>
              </a:ext>
            </a:extLst>
          </p:cNvPr>
          <p:cNvPicPr>
            <a:picLocks noChangeAspect="1"/>
          </p:cNvPicPr>
          <p:nvPr/>
        </p:nvPicPr>
        <p:blipFill>
          <a:blip r:embed="rId3"/>
          <a:stretch>
            <a:fillRect/>
          </a:stretch>
        </p:blipFill>
        <p:spPr>
          <a:xfrm>
            <a:off x="6450530" y="779351"/>
            <a:ext cx="4814470" cy="3446072"/>
          </a:xfrm>
          <a:prstGeom prst="rect">
            <a:avLst/>
          </a:prstGeom>
        </p:spPr>
      </p:pic>
      <p:sp>
        <p:nvSpPr>
          <p:cNvPr id="75" name="Rectangle 58">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76" name="Rectangle 6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77" name="Rectangle 6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5CCA16FC-5107-45D4-A4D5-3106C307C8A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Example 7: Simple Moderation</a:t>
            </a:r>
          </a:p>
        </p:txBody>
      </p:sp>
      <p:cxnSp>
        <p:nvCxnSpPr>
          <p:cNvPr id="78" name="Straight Connector 64">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47ED083-6C4A-4012-A032-94EBB1FB848E}"/>
              </a:ext>
            </a:extLst>
          </p:cNvPr>
          <p:cNvSpPr txBox="1"/>
          <p:nvPr/>
        </p:nvSpPr>
        <p:spPr>
          <a:xfrm>
            <a:off x="241956" y="12097"/>
            <a:ext cx="60939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Open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sexmin_pts_delinq.sav</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FC72262F-0442-4F6A-A119-8055859122C6}"/>
              </a:ext>
            </a:extLst>
          </p:cNvPr>
          <p:cNvCxnSpPr/>
          <p:nvPr/>
        </p:nvCxnSpPr>
        <p:spPr>
          <a:xfrm>
            <a:off x="166116" y="2927670"/>
            <a:ext cx="1281685" cy="0"/>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61938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D134-9C99-4046-B835-EEB12FC5AA8A}"/>
              </a:ext>
            </a:extLst>
          </p:cNvPr>
          <p:cNvSpPr>
            <a:spLocks noGrp="1"/>
          </p:cNvSpPr>
          <p:nvPr>
            <p:ph type="title"/>
          </p:nvPr>
        </p:nvSpPr>
        <p:spPr>
          <a:xfrm>
            <a:off x="436880" y="422646"/>
            <a:ext cx="10058400" cy="867232"/>
          </a:xfrm>
        </p:spPr>
        <p:txBody>
          <a:bodyPr/>
          <a:lstStyle/>
          <a:p>
            <a:r>
              <a:rPr lang="en-US" dirty="0"/>
              <a:t>Moderation Results</a:t>
            </a:r>
          </a:p>
        </p:txBody>
      </p:sp>
      <p:sp>
        <p:nvSpPr>
          <p:cNvPr id="3" name="Content Placeholder 2">
            <a:extLst>
              <a:ext uri="{FF2B5EF4-FFF2-40B4-BE49-F238E27FC236}">
                <a16:creationId xmlns:a16="http://schemas.microsoft.com/office/drawing/2014/main" id="{98A20375-0054-4811-9693-8366758348CA}"/>
              </a:ext>
            </a:extLst>
          </p:cNvPr>
          <p:cNvSpPr>
            <a:spLocks noGrp="1"/>
          </p:cNvSpPr>
          <p:nvPr>
            <p:ph idx="1"/>
          </p:nvPr>
        </p:nvSpPr>
        <p:spPr>
          <a:xfrm>
            <a:off x="1066800" y="2103120"/>
            <a:ext cx="10058400" cy="4297680"/>
          </a:xfrm>
        </p:spPr>
        <p:txBody>
          <a:bodyPr>
            <a:normAutofit fontScale="25000" lnSpcReduction="20000"/>
          </a:bodyPr>
          <a:lstStyle/>
          <a:p>
            <a:pPr marL="0" indent="0">
              <a:buNone/>
            </a:pPr>
            <a:r>
              <a:rPr lang="en-US" sz="5600" b="0" i="0" u="none" strike="noStrike" baseline="0" dirty="0">
                <a:solidFill>
                  <a:srgbClr val="000000"/>
                </a:solidFill>
                <a:latin typeface="Courier New" panose="02070309020205020404" pitchFamily="49" charset="0"/>
              </a:rPr>
              <a:t>OUTCOME VARIABLE:</a:t>
            </a:r>
          </a:p>
          <a:p>
            <a:pPr marL="0" indent="0">
              <a:buNone/>
            </a:pP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delinq</a:t>
            </a: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Model Summary</a:t>
            </a:r>
          </a:p>
          <a:p>
            <a:pPr marL="0" indent="0">
              <a:buNone/>
            </a:pPr>
            <a:r>
              <a:rPr lang="pt-BR" sz="5600" b="0" i="0" u="none" strike="noStrike" baseline="0" dirty="0">
                <a:solidFill>
                  <a:srgbClr val="000000"/>
                </a:solidFill>
                <a:latin typeface="Courier New" panose="02070309020205020404" pitchFamily="49" charset="0"/>
              </a:rPr>
              <a:t>          R       R-sq        MSE          F        df1        df2          p</a:t>
            </a:r>
          </a:p>
          <a:p>
            <a:pPr marL="0" indent="0">
              <a:buNone/>
            </a:pPr>
            <a:r>
              <a:rPr lang="en-US" sz="5600" b="0" i="0" u="none" strike="noStrike" baseline="0" dirty="0">
                <a:solidFill>
                  <a:srgbClr val="000000"/>
                </a:solidFill>
                <a:latin typeface="Courier New" panose="02070309020205020404" pitchFamily="49" charset="0"/>
              </a:rPr>
              <a:t>      .3750      .1406     6.3057     6.5985     3.0000   121.0000      .0004</a:t>
            </a:r>
          </a:p>
          <a:p>
            <a:pPr marL="0" indent="0">
              <a:buNone/>
            </a:pPr>
            <a:r>
              <a:rPr lang="en-US" sz="5600" b="0" i="0" u="none" strike="noStrike" baseline="0" dirty="0">
                <a:solidFill>
                  <a:srgbClr val="000000"/>
                </a:solidFill>
                <a:latin typeface="Courier New" panose="02070309020205020404" pitchFamily="49" charset="0"/>
              </a:rPr>
              <a:t>Model</a:t>
            </a:r>
          </a:p>
          <a:p>
            <a:pPr marL="0" indent="0">
              <a:buNone/>
            </a:pP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coeff</a:t>
            </a:r>
            <a:r>
              <a:rPr lang="en-US" sz="5600" b="0" i="0" u="none" strike="noStrike" baseline="0" dirty="0">
                <a:solidFill>
                  <a:srgbClr val="000000"/>
                </a:solidFill>
                <a:latin typeface="Courier New" panose="02070309020205020404" pitchFamily="49" charset="0"/>
              </a:rPr>
              <a:t>         se          t          p       LLCI       ULCI</a:t>
            </a:r>
          </a:p>
          <a:p>
            <a:pPr marL="0" indent="0">
              <a:buNone/>
            </a:pPr>
            <a:r>
              <a:rPr lang="fr-FR" sz="5600" b="0" i="0" u="none" strike="noStrike" baseline="0" dirty="0">
                <a:solidFill>
                  <a:srgbClr val="000000"/>
                </a:solidFill>
                <a:latin typeface="Courier New" panose="02070309020205020404" pitchFamily="49" charset="0"/>
              </a:rPr>
              <a:t>constant     1.7075      .2633     6.4837      .0000     1.1861     2.2288</a:t>
            </a:r>
          </a:p>
          <a:p>
            <a:pPr marL="0" indent="0">
              <a:buNone/>
            </a:pPr>
            <a:r>
              <a:rPr lang="en-US" sz="5600" b="0" i="0" u="none" strike="noStrike" baseline="0" dirty="0" err="1">
                <a:solidFill>
                  <a:srgbClr val="FF0000"/>
                </a:solidFill>
                <a:latin typeface="Courier New" panose="02070309020205020404" pitchFamily="49" charset="0"/>
              </a:rPr>
              <a:t>ptss</a:t>
            </a:r>
            <a:r>
              <a:rPr lang="en-US" sz="5600" b="0" i="0" u="none" strike="noStrike" baseline="0" dirty="0">
                <a:solidFill>
                  <a:srgbClr val="FF0000"/>
                </a:solidFill>
                <a:latin typeface="Courier New" panose="02070309020205020404" pitchFamily="49" charset="0"/>
              </a:rPr>
              <a:t>         -.0450      .0617     -.7291      .4673     -.1671      .0771</a:t>
            </a:r>
          </a:p>
          <a:p>
            <a:pPr marL="0" indent="0">
              <a:buNone/>
            </a:pPr>
            <a:r>
              <a:rPr lang="sv-SE" sz="5600" b="1" i="0" u="none" strike="noStrike" baseline="0" dirty="0">
                <a:solidFill>
                  <a:srgbClr val="000000"/>
                </a:solidFill>
                <a:latin typeface="Courier New" panose="02070309020205020404" pitchFamily="49" charset="0"/>
              </a:rPr>
              <a:t>sexmin       1.7454      .5290     3.2991      .0013      .6980     2.7927</a:t>
            </a:r>
          </a:p>
          <a:p>
            <a:pPr marL="0" indent="0">
              <a:buNone/>
            </a:pPr>
            <a:r>
              <a:rPr lang="en-US" sz="5600" b="1" i="0" u="none" strike="noStrike" baseline="0" dirty="0">
                <a:solidFill>
                  <a:srgbClr val="000000"/>
                </a:solidFill>
                <a:latin typeface="Courier New" panose="02070309020205020404" pitchFamily="49" charset="0"/>
              </a:rPr>
              <a:t>Int_1         .2579      .1246     2.0707      .0405      .0113      .5046</a:t>
            </a:r>
          </a:p>
          <a:p>
            <a:pPr marL="0" indent="0">
              <a:buNone/>
            </a:pPr>
            <a:r>
              <a:rPr lang="en-US" sz="5600" b="0" i="0" u="none" strike="noStrike" baseline="0" dirty="0">
                <a:solidFill>
                  <a:srgbClr val="000000"/>
                </a:solidFill>
                <a:latin typeface="Courier New" panose="02070309020205020404" pitchFamily="49" charset="0"/>
              </a:rPr>
              <a:t>  </a:t>
            </a:r>
          </a:p>
          <a:p>
            <a:endParaRPr lang="en-US" dirty="0"/>
          </a:p>
        </p:txBody>
      </p:sp>
      <p:sp>
        <p:nvSpPr>
          <p:cNvPr id="5" name="TextBox 4">
            <a:extLst>
              <a:ext uri="{FF2B5EF4-FFF2-40B4-BE49-F238E27FC236}">
                <a16:creationId xmlns:a16="http://schemas.microsoft.com/office/drawing/2014/main" id="{E7827619-54B7-42BE-A228-DA02E7D8D0FE}"/>
              </a:ext>
            </a:extLst>
          </p:cNvPr>
          <p:cNvSpPr txBox="1"/>
          <p:nvPr/>
        </p:nvSpPr>
        <p:spPr>
          <a:xfrm>
            <a:off x="4899860" y="1817223"/>
            <a:ext cx="609399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Product terms 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sv-SE" sz="18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Int_1    :        ptss     x        sexmin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p>
        </p:txBody>
      </p:sp>
      <p:cxnSp>
        <p:nvCxnSpPr>
          <p:cNvPr id="6" name="Straight Arrow Connector 5">
            <a:extLst>
              <a:ext uri="{FF2B5EF4-FFF2-40B4-BE49-F238E27FC236}">
                <a16:creationId xmlns:a16="http://schemas.microsoft.com/office/drawing/2014/main" id="{4199903B-4614-71CB-CF79-A1A4809A6B6F}"/>
              </a:ext>
            </a:extLst>
          </p:cNvPr>
          <p:cNvCxnSpPr>
            <a:cxnSpLocks/>
          </p:cNvCxnSpPr>
          <p:nvPr/>
        </p:nvCxnSpPr>
        <p:spPr>
          <a:xfrm flipV="1">
            <a:off x="1736035" y="2358887"/>
            <a:ext cx="3286539" cy="3193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D5103B-B114-F4CA-3E6B-12B969772A48}"/>
              </a:ext>
            </a:extLst>
          </p:cNvPr>
          <p:cNvSpPr txBox="1"/>
          <p:nvPr/>
        </p:nvSpPr>
        <p:spPr>
          <a:xfrm>
            <a:off x="689113" y="5846074"/>
            <a:ext cx="67636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gona Book" panose="02020404030301010803"/>
                <a:ea typeface="+mn-ea"/>
                <a:cs typeface="+mn-cs"/>
              </a:rPr>
              <a:t>Let’s write out the equations for SEXMIN = 1 and SEXMIN = 0</a:t>
            </a:r>
          </a:p>
        </p:txBody>
      </p:sp>
    </p:spTree>
    <p:extLst>
      <p:ext uri="{BB962C8B-B14F-4D97-AF65-F5344CB8AC3E}">
        <p14:creationId xmlns:p14="http://schemas.microsoft.com/office/powerpoint/2010/main" val="113253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9539-7D1F-4E81-BD68-C9D3A2A10A37}"/>
              </a:ext>
            </a:extLst>
          </p:cNvPr>
          <p:cNvSpPr>
            <a:spLocks noGrp="1"/>
          </p:cNvSpPr>
          <p:nvPr>
            <p:ph type="title" idx="4294967295"/>
          </p:nvPr>
        </p:nvSpPr>
        <p:spPr>
          <a:xfrm>
            <a:off x="71120" y="56833"/>
            <a:ext cx="11795760" cy="857885"/>
          </a:xfrm>
        </p:spPr>
        <p:txBody>
          <a:bodyPr/>
          <a:lstStyle/>
          <a:p>
            <a:r>
              <a:rPr lang="en-US" dirty="0"/>
              <a:t>Serial and Parallel Mediation: Similarities</a:t>
            </a:r>
          </a:p>
        </p:txBody>
      </p:sp>
      <p:sp>
        <p:nvSpPr>
          <p:cNvPr id="3" name="Content Placeholder 2">
            <a:extLst>
              <a:ext uri="{FF2B5EF4-FFF2-40B4-BE49-F238E27FC236}">
                <a16:creationId xmlns:a16="http://schemas.microsoft.com/office/drawing/2014/main" id="{17911412-78BE-45BF-A1F9-EA1F6E203120}"/>
              </a:ext>
            </a:extLst>
          </p:cNvPr>
          <p:cNvSpPr>
            <a:spLocks noGrp="1"/>
          </p:cNvSpPr>
          <p:nvPr>
            <p:ph idx="4294967295"/>
          </p:nvPr>
        </p:nvSpPr>
        <p:spPr>
          <a:xfrm>
            <a:off x="162559" y="914718"/>
            <a:ext cx="11440435" cy="4114482"/>
          </a:xfrm>
        </p:spPr>
        <p:txBody>
          <a:bodyPr>
            <a:normAutofit/>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 both serial and parallel mediation, the </a:t>
            </a:r>
            <a:r>
              <a:rPr lang="en-US" sz="2000" b="1" dirty="0">
                <a:latin typeface="Calibri" panose="020F0502020204030204" pitchFamily="34" charset="0"/>
                <a:ea typeface="Calibri" panose="020F0502020204030204" pitchFamily="34" charset="0"/>
                <a:cs typeface="Calibri" panose="020F0502020204030204" pitchFamily="34" charset="0"/>
              </a:rPr>
              <a:t>total</a:t>
            </a:r>
            <a:r>
              <a:rPr lang="en-US" sz="2000" dirty="0">
                <a:latin typeface="Calibri" panose="020F0502020204030204" pitchFamily="34" charset="0"/>
                <a:ea typeface="Calibri" panose="020F0502020204030204" pitchFamily="34" charset="0"/>
                <a:cs typeface="Calibri" panose="020F0502020204030204" pitchFamily="34" charset="0"/>
              </a:rPr>
              <a:t> effect of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on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is </a:t>
            </a:r>
            <a:r>
              <a:rPr lang="en-US" sz="2000" b="1" i="1" dirty="0">
                <a:latin typeface="Calibri" panose="020F0502020204030204" pitchFamily="34" charset="0"/>
                <a:ea typeface="Calibri" panose="020F0502020204030204" pitchFamily="34" charset="0"/>
                <a:cs typeface="Calibri" panose="020F0502020204030204" pitchFamily="34" charset="0"/>
              </a:rPr>
              <a:t>partitioned</a:t>
            </a:r>
            <a:r>
              <a:rPr lang="en-US" sz="2000" dirty="0">
                <a:latin typeface="Calibri" panose="020F0502020204030204" pitchFamily="34" charset="0"/>
                <a:ea typeface="Calibri" panose="020F0502020204030204" pitchFamily="34" charset="0"/>
                <a:cs typeface="Calibri" panose="020F0502020204030204" pitchFamily="34" charset="0"/>
              </a:rPr>
              <a:t> into direct and indirect effects. The idea is that the effect of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on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can be split into two parts:</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Direct effect: the part of </a:t>
            </a:r>
            <a:r>
              <a:rPr lang="en-US" sz="1800" i="1" dirty="0">
                <a:latin typeface="Calibri" panose="020F0502020204030204" pitchFamily="34" charset="0"/>
                <a:ea typeface="Calibri" panose="020F0502020204030204" pitchFamily="34" charset="0"/>
                <a:cs typeface="Calibri" panose="020F0502020204030204" pitchFamily="34" charset="0"/>
              </a:rPr>
              <a:t>X</a:t>
            </a:r>
            <a:r>
              <a:rPr lang="en-US" sz="1800" dirty="0">
                <a:latin typeface="Calibri" panose="020F0502020204030204" pitchFamily="34" charset="0"/>
                <a:ea typeface="Calibri" panose="020F0502020204030204" pitchFamily="34" charset="0"/>
                <a:cs typeface="Calibri" panose="020F0502020204030204" pitchFamily="34" charset="0"/>
              </a:rPr>
              <a:t>’s influence on Y that does NOT operate through the mediators (c’)</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Indirect effect(s): the part of </a:t>
            </a:r>
            <a:r>
              <a:rPr lang="en-US" sz="1800" i="1" dirty="0">
                <a:latin typeface="Calibri" panose="020F0502020204030204" pitchFamily="34" charset="0"/>
                <a:ea typeface="Calibri" panose="020F0502020204030204" pitchFamily="34" charset="0"/>
                <a:cs typeface="Calibri" panose="020F0502020204030204" pitchFamily="34" charset="0"/>
              </a:rPr>
              <a:t>X</a:t>
            </a:r>
            <a:r>
              <a:rPr lang="en-US" sz="1800" dirty="0">
                <a:latin typeface="Calibri" panose="020F0502020204030204" pitchFamily="34" charset="0"/>
                <a:ea typeface="Calibri" panose="020F0502020204030204" pitchFamily="34" charset="0"/>
                <a:cs typeface="Calibri" panose="020F0502020204030204" pitchFamily="34" charset="0"/>
              </a:rPr>
              <a:t>’s influence that passes through one or more mediators</a:t>
            </a: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means that part of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’s influence on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occurs directly, while part occurs indirectly through mediators</a:t>
            </a:r>
          </a:p>
          <a:p>
            <a:pPr>
              <a:lnSpc>
                <a:spcPct val="100000"/>
              </a:lnSpc>
              <a:buFont typeface="Arial" panose="020B0604020202020204" pitchFamily="34" charset="0"/>
              <a:buChar char="•"/>
            </a:pPr>
            <a:r>
              <a:rPr lang="en-US" sz="2000" b="1" i="1" dirty="0">
                <a:latin typeface="Calibri" panose="020F0502020204030204" pitchFamily="34" charset="0"/>
                <a:ea typeface="Calibri" panose="020F0502020204030204" pitchFamily="34" charset="0"/>
                <a:cs typeface="Calibri" panose="020F0502020204030204" pitchFamily="34" charset="0"/>
              </a:rPr>
              <a:t>Regression weights </a:t>
            </a:r>
            <a:r>
              <a:rPr lang="en-US" sz="2000" dirty="0">
                <a:latin typeface="Calibri" panose="020F0502020204030204" pitchFamily="34" charset="0"/>
                <a:ea typeface="Calibri" panose="020F0502020204030204" pitchFamily="34" charset="0"/>
                <a:cs typeface="Calibri" panose="020F0502020204030204" pitchFamily="34" charset="0"/>
              </a:rPr>
              <a:t>in both models represent the strength of relationships between variables at each step of the mediation pathway</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These coefficients estimate the expected difference in </a:t>
            </a:r>
            <a:r>
              <a:rPr lang="en-US" sz="1800" i="1" dirty="0">
                <a:latin typeface="Calibri" panose="020F0502020204030204" pitchFamily="34" charset="0"/>
                <a:ea typeface="Calibri" panose="020F0502020204030204" pitchFamily="34" charset="0"/>
                <a:cs typeface="Calibri" panose="020F0502020204030204" pitchFamily="34" charset="0"/>
              </a:rPr>
              <a:t>Y</a:t>
            </a:r>
            <a:r>
              <a:rPr lang="en-US" sz="1800" dirty="0">
                <a:latin typeface="Calibri" panose="020F0502020204030204" pitchFamily="34" charset="0"/>
                <a:ea typeface="Calibri" panose="020F0502020204030204" pitchFamily="34" charset="0"/>
                <a:cs typeface="Calibri" panose="020F0502020204030204" pitchFamily="34" charset="0"/>
              </a:rPr>
              <a:t> for a one-unit change in </a:t>
            </a:r>
            <a:r>
              <a:rPr lang="en-US" sz="1800" i="1" dirty="0">
                <a:latin typeface="Calibri" panose="020F0502020204030204" pitchFamily="34" charset="0"/>
                <a:ea typeface="Calibri" panose="020F0502020204030204" pitchFamily="34" charset="0"/>
                <a:cs typeface="Calibri" panose="020F0502020204030204" pitchFamily="34" charset="0"/>
              </a:rPr>
              <a:t>X</a:t>
            </a:r>
            <a:r>
              <a:rPr lang="en-US" sz="1800" dirty="0">
                <a:latin typeface="Calibri" panose="020F0502020204030204" pitchFamily="34" charset="0"/>
                <a:ea typeface="Calibri" panose="020F0502020204030204" pitchFamily="34" charset="0"/>
                <a:cs typeface="Calibri" panose="020F0502020204030204" pitchFamily="34" charset="0"/>
              </a:rPr>
              <a:t>, as it propagates through the mediators</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mediation, we </a:t>
            </a:r>
            <a:r>
              <a:rPr lang="en-US" sz="1800" b="1" i="1" dirty="0">
                <a:latin typeface="Calibri" panose="020F0502020204030204" pitchFamily="34" charset="0"/>
                <a:ea typeface="Calibri" panose="020F0502020204030204" pitchFamily="34" charset="0"/>
                <a:cs typeface="Calibri" panose="020F0502020204030204" pitchFamily="34" charset="0"/>
              </a:rPr>
              <a:t>multiply these coefficients </a:t>
            </a:r>
            <a:r>
              <a:rPr lang="en-US" sz="1800" dirty="0">
                <a:latin typeface="Calibri" panose="020F0502020204030204" pitchFamily="34" charset="0"/>
                <a:ea typeface="Calibri" panose="020F0502020204030204" pitchFamily="34" charset="0"/>
                <a:cs typeface="Calibri" panose="020F0502020204030204" pitchFamily="34" charset="0"/>
              </a:rPr>
              <a:t>along a path to get the indirect effect through that path</a:t>
            </a:r>
          </a:p>
          <a:p>
            <a:pPr>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91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8EC046A-A845-9A7B-DFE0-FD822313382D}"/>
                  </a:ext>
                </a:extLst>
              </p:cNvPr>
              <p:cNvSpPr txBox="1"/>
              <p:nvPr/>
            </p:nvSpPr>
            <p:spPr>
              <a:xfrm>
                <a:off x="1704702" y="526577"/>
                <a:ext cx="8189871"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𝑑𝑒𝑙𝑖𝑛𝑞</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𝑃𝑇𝑆𝑆</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𝑆𝐸𝑋𝑀𝐼𝑁</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𝑃𝑇𝑆𝑆</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𝑆𝐸𝑋𝑀𝐼𝑁</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mc:Choice>
        <mc:Fallback>
          <p:sp>
            <p:nvSpPr>
              <p:cNvPr id="4" name="TextBox 3">
                <a:extLst>
                  <a:ext uri="{FF2B5EF4-FFF2-40B4-BE49-F238E27FC236}">
                    <a16:creationId xmlns:a16="http://schemas.microsoft.com/office/drawing/2014/main" id="{68EC046A-A845-9A7B-DFE0-FD822313382D}"/>
                  </a:ext>
                </a:extLst>
              </p:cNvPr>
              <p:cNvSpPr txBox="1">
                <a:spLocks noRot="1" noChangeAspect="1" noMove="1" noResize="1" noEditPoints="1" noAdjustHandles="1" noChangeArrowheads="1" noChangeShapeType="1" noTextEdit="1"/>
              </p:cNvSpPr>
              <p:nvPr/>
            </p:nvSpPr>
            <p:spPr>
              <a:xfrm>
                <a:off x="1704702" y="526577"/>
                <a:ext cx="8189871" cy="369332"/>
              </a:xfrm>
              <a:prstGeom prst="rect">
                <a:avLst/>
              </a:prstGeom>
              <a:blipFill>
                <a:blip r:embed="rId2"/>
                <a:stretch>
                  <a:fillRect l="-223" r="-223" b="-3442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8FA9856-B3B3-9484-AAD8-2F9002FCB4C5}"/>
              </a:ext>
            </a:extLst>
          </p:cNvPr>
          <p:cNvSpPr txBox="1"/>
          <p:nvPr/>
        </p:nvSpPr>
        <p:spPr>
          <a:xfrm>
            <a:off x="1879962" y="3072830"/>
            <a:ext cx="843207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0 (not a sexual minority):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1.707 – 0.045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PTSS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 (A sexual minority):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1.707 – 0.045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PTSS + 1.7454 + 0.2579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PTSS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(re-arrange):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(1.7075 + 1.7454) + (−0.0450+0.2579) x PTSS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3.4529 + 0.2129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PTSS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13" name="Table 12">
            <a:extLst>
              <a:ext uri="{FF2B5EF4-FFF2-40B4-BE49-F238E27FC236}">
                <a16:creationId xmlns:a16="http://schemas.microsoft.com/office/drawing/2014/main" id="{24C52E14-7B5F-9DE6-91B7-483F8CB6A9C4}"/>
              </a:ext>
            </a:extLst>
          </p:cNvPr>
          <p:cNvGraphicFramePr>
            <a:graphicFrameLocks noGrp="1"/>
          </p:cNvGraphicFramePr>
          <p:nvPr/>
        </p:nvGraphicFramePr>
        <p:xfrm>
          <a:off x="1861455" y="1067284"/>
          <a:ext cx="4918168" cy="1803945"/>
        </p:xfrm>
        <a:graphic>
          <a:graphicData uri="http://schemas.openxmlformats.org/drawingml/2006/table">
            <a:tbl>
              <a:tblPr firstRow="1" firstCol="1" bandRow="1">
                <a:tableStyleId>{D7AC3CCA-C797-4891-BE02-D94E43425B78}</a:tableStyleId>
              </a:tblPr>
              <a:tblGrid>
                <a:gridCol w="3520442">
                  <a:extLst>
                    <a:ext uri="{9D8B030D-6E8A-4147-A177-3AD203B41FA5}">
                      <a16:colId xmlns:a16="http://schemas.microsoft.com/office/drawing/2014/main" val="38836601"/>
                    </a:ext>
                  </a:extLst>
                </a:gridCol>
                <a:gridCol w="1397726">
                  <a:extLst>
                    <a:ext uri="{9D8B030D-6E8A-4147-A177-3AD203B41FA5}">
                      <a16:colId xmlns:a16="http://schemas.microsoft.com/office/drawing/2014/main" val="3864438800"/>
                    </a:ext>
                  </a:extLst>
                </a:gridCol>
              </a:tblGrid>
              <a:tr h="360789">
                <a:tc>
                  <a:txBody>
                    <a:bodyPr/>
                    <a:lstStyle/>
                    <a:p>
                      <a:pPr marL="0" marR="0">
                        <a:lnSpc>
                          <a:spcPct val="115000"/>
                        </a:lnSpc>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Term</a:t>
                      </a:r>
                    </a:p>
                  </a:txBody>
                  <a:tcPr marL="68580" marR="68580" marT="0" marB="0"/>
                </a:tc>
                <a:tc>
                  <a:txBody>
                    <a:bodyPr/>
                    <a:lstStyle/>
                    <a:p>
                      <a:pPr marL="0" marR="0">
                        <a:lnSpc>
                          <a:spcPct val="115000"/>
                        </a:lnSpc>
                        <a:spcAft>
                          <a:spcPts val="800"/>
                        </a:spcAft>
                      </a:pPr>
                      <a:r>
                        <a:rPr lang="en-US" sz="2000" kern="100">
                          <a:effectLst/>
                          <a:latin typeface="Calibri" panose="020F0502020204030204" pitchFamily="34" charset="0"/>
                          <a:ea typeface="Calibri" panose="020F0502020204030204" pitchFamily="34" charset="0"/>
                          <a:cs typeface="Calibri" panose="020F0502020204030204" pitchFamily="34" charset="0"/>
                        </a:rPr>
                        <a:t>Coefficient</a:t>
                      </a:r>
                    </a:p>
                  </a:txBody>
                  <a:tcPr marL="68580" marR="68580" marT="0" marB="0"/>
                </a:tc>
                <a:extLst>
                  <a:ext uri="{0D108BD9-81ED-4DB2-BD59-A6C34878D82A}">
                    <a16:rowId xmlns:a16="http://schemas.microsoft.com/office/drawing/2014/main" val="16840442"/>
                  </a:ext>
                </a:extLst>
              </a:tr>
              <a:tr h="360789">
                <a:tc>
                  <a:txBody>
                    <a:bodyPr/>
                    <a:lstStyle/>
                    <a:p>
                      <a:pPr marL="0" marR="0">
                        <a:lnSpc>
                          <a:spcPct val="115000"/>
                        </a:lnSpc>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Intercept</a:t>
                      </a:r>
                    </a:p>
                  </a:txBody>
                  <a:tcPr marL="68580" marR="68580" marT="0" marB="0"/>
                </a:tc>
                <a:tc>
                  <a:txBody>
                    <a:bodyPr/>
                    <a:lstStyle/>
                    <a:p>
                      <a:pPr marL="0" marR="0" algn="r">
                        <a:lnSpc>
                          <a:spcPct val="115000"/>
                        </a:lnSpc>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1.7075</a:t>
                      </a:r>
                    </a:p>
                  </a:txBody>
                  <a:tcPr marL="68580" marR="68580" marT="0" marB="0"/>
                </a:tc>
                <a:extLst>
                  <a:ext uri="{0D108BD9-81ED-4DB2-BD59-A6C34878D82A}">
                    <a16:rowId xmlns:a16="http://schemas.microsoft.com/office/drawing/2014/main" val="1098508607"/>
                  </a:ext>
                </a:extLst>
              </a:tr>
              <a:tr h="360789">
                <a:tc>
                  <a:txBody>
                    <a:bodyPr/>
                    <a:lstStyle/>
                    <a:p>
                      <a:pPr marL="0" marR="0">
                        <a:lnSpc>
                          <a:spcPct val="115000"/>
                        </a:lnSpc>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PTSS</a:t>
                      </a:r>
                    </a:p>
                  </a:txBody>
                  <a:tcPr marL="68580" marR="68580" marT="0" marB="0"/>
                </a:tc>
                <a:tc>
                  <a:txBody>
                    <a:bodyPr/>
                    <a:lstStyle/>
                    <a:p>
                      <a:pPr marL="0" marR="0" algn="r">
                        <a:lnSpc>
                          <a:spcPct val="115000"/>
                        </a:lnSpc>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–0.0450</a:t>
                      </a:r>
                    </a:p>
                  </a:txBody>
                  <a:tcPr marL="68580" marR="68580" marT="0" marB="0"/>
                </a:tc>
                <a:extLst>
                  <a:ext uri="{0D108BD9-81ED-4DB2-BD59-A6C34878D82A}">
                    <a16:rowId xmlns:a16="http://schemas.microsoft.com/office/drawing/2014/main" val="3084762701"/>
                  </a:ext>
                </a:extLst>
              </a:tr>
              <a:tr h="360789">
                <a:tc>
                  <a:txBody>
                    <a:bodyPr/>
                    <a:lstStyle/>
                    <a:p>
                      <a:pPr marL="0" marR="0">
                        <a:lnSpc>
                          <a:spcPct val="115000"/>
                        </a:lnSpc>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Sex Minority</a:t>
                      </a:r>
                    </a:p>
                  </a:txBody>
                  <a:tcPr marL="68580" marR="68580" marT="0" marB="0"/>
                </a:tc>
                <a:tc>
                  <a:txBody>
                    <a:bodyPr/>
                    <a:lstStyle/>
                    <a:p>
                      <a:pPr marL="0" marR="0" algn="r">
                        <a:lnSpc>
                          <a:spcPct val="115000"/>
                        </a:lnSpc>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1.7454</a:t>
                      </a:r>
                    </a:p>
                  </a:txBody>
                  <a:tcPr marL="68580" marR="68580" marT="0" marB="0"/>
                </a:tc>
                <a:extLst>
                  <a:ext uri="{0D108BD9-81ED-4DB2-BD59-A6C34878D82A}">
                    <a16:rowId xmlns:a16="http://schemas.microsoft.com/office/drawing/2014/main" val="2138746369"/>
                  </a:ext>
                </a:extLst>
              </a:tr>
              <a:tr h="360789">
                <a:tc>
                  <a:txBody>
                    <a:bodyPr/>
                    <a:lstStyle/>
                    <a:p>
                      <a:pPr marL="0" marR="0">
                        <a:lnSpc>
                          <a:spcPct val="115000"/>
                        </a:lnSpc>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Interaction (</a:t>
                      </a:r>
                      <a:r>
                        <a:rPr lang="en-US" sz="2000" b="0" dirty="0">
                          <a:latin typeface="Calibri" panose="020F0502020204030204" pitchFamily="34" charset="0"/>
                          <a:ea typeface="Calibri" panose="020F0502020204030204" pitchFamily="34" charset="0"/>
                          <a:cs typeface="Calibri" panose="020F0502020204030204" pitchFamily="34" charset="0"/>
                        </a:rPr>
                        <a:t>PTSS</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 </a:t>
                      </a: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sexmin</a:t>
                      </a:r>
                      <a:r>
                        <a:rPr lang="en-US" sz="2000" b="0" kern="1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tc>
                  <a:txBody>
                    <a:bodyPr/>
                    <a:lstStyle/>
                    <a:p>
                      <a:pPr marL="0" marR="0" algn="r">
                        <a:lnSpc>
                          <a:spcPct val="115000"/>
                        </a:lnSpc>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0.2579</a:t>
                      </a:r>
                    </a:p>
                  </a:txBody>
                  <a:tcPr marL="68580" marR="68580" marT="0" marB="0"/>
                </a:tc>
                <a:extLst>
                  <a:ext uri="{0D108BD9-81ED-4DB2-BD59-A6C34878D82A}">
                    <a16:rowId xmlns:a16="http://schemas.microsoft.com/office/drawing/2014/main" val="789335088"/>
                  </a:ext>
                </a:extLst>
              </a:tr>
            </a:tbl>
          </a:graphicData>
        </a:graphic>
      </p:graphicFrame>
    </p:spTree>
    <p:extLst>
      <p:ext uri="{BB962C8B-B14F-4D97-AF65-F5344CB8AC3E}">
        <p14:creationId xmlns:p14="http://schemas.microsoft.com/office/powerpoint/2010/main" val="165291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9A7DCB-B11B-73DD-2D9F-F6E3A937532B}"/>
              </a:ext>
            </a:extLst>
          </p:cNvPr>
          <p:cNvSpPr txBox="1"/>
          <p:nvPr/>
        </p:nvSpPr>
        <p:spPr>
          <a:xfrm>
            <a:off x="413208" y="1166405"/>
            <a:ext cx="783175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0 (not a sexual minority):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1.707 – 0.045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12 = 1.1675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 (A sexual minority):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delinq</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3.4529 + 0.2129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 = 6.0077</a:t>
            </a:r>
          </a:p>
        </p:txBody>
      </p:sp>
      <p:sp>
        <p:nvSpPr>
          <p:cNvPr id="6" name="TextBox 5">
            <a:extLst>
              <a:ext uri="{FF2B5EF4-FFF2-40B4-BE49-F238E27FC236}">
                <a16:creationId xmlns:a16="http://schemas.microsoft.com/office/drawing/2014/main" id="{F941421F-28D8-527C-4C94-4F055114A166}"/>
              </a:ext>
            </a:extLst>
          </p:cNvPr>
          <p:cNvSpPr txBox="1"/>
          <p:nvPr/>
        </p:nvSpPr>
        <p:spPr>
          <a:xfrm>
            <a:off x="286230" y="335408"/>
            <a:ext cx="113320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For a PTSS score of 12 what is delinquency for sexual minorities and persons who are not sexual minorities?</a:t>
            </a:r>
          </a:p>
        </p:txBody>
      </p:sp>
      <p:sp>
        <p:nvSpPr>
          <p:cNvPr id="7" name="TextBox 6">
            <a:extLst>
              <a:ext uri="{FF2B5EF4-FFF2-40B4-BE49-F238E27FC236}">
                <a16:creationId xmlns:a16="http://schemas.microsoft.com/office/drawing/2014/main" id="{A03B84B7-37EA-C552-EA65-07500045E859}"/>
              </a:ext>
            </a:extLst>
          </p:cNvPr>
          <p:cNvSpPr txBox="1"/>
          <p:nvPr/>
        </p:nvSpPr>
        <p:spPr>
          <a:xfrm>
            <a:off x="286230" y="2613392"/>
            <a:ext cx="1133202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clearly demonstrates the interaction effect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 are interested in whether the effect of PTSS on delinquency is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conditional on one’s status as a sexual minority.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non-sexual minorities, PTSS has a flat effect (i.e., slope = -.045)</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sexual minorities, PTSS has a strong positive effect (i.e., .02129)</a:t>
            </a:r>
          </a:p>
        </p:txBody>
      </p:sp>
    </p:spTree>
    <p:extLst>
      <p:ext uri="{BB962C8B-B14F-4D97-AF65-F5344CB8AC3E}">
        <p14:creationId xmlns:p14="http://schemas.microsoft.com/office/powerpoint/2010/main" val="204626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06D86-6070-49C6-9A72-392898920CD1}"/>
              </a:ext>
            </a:extLst>
          </p:cNvPr>
          <p:cNvSpPr>
            <a:spLocks noGrp="1"/>
          </p:cNvSpPr>
          <p:nvPr>
            <p:ph idx="1"/>
          </p:nvPr>
        </p:nvSpPr>
        <p:spPr/>
        <p:txBody>
          <a:bodyPr>
            <a:normAutofit/>
          </a:bodyPr>
          <a:lstStyle/>
          <a:p>
            <a:pPr marL="0" indent="0">
              <a:buNone/>
            </a:pPr>
            <a:r>
              <a:rPr lang="en-US" sz="1600" b="0" i="0" u="none" strike="noStrike" baseline="0" dirty="0">
                <a:solidFill>
                  <a:srgbClr val="000000"/>
                </a:solidFill>
                <a:latin typeface="Courier New" panose="02070309020205020404" pitchFamily="49" charset="0"/>
              </a:rPr>
              <a:t>Conditional effects of the focal predictor at values of the moderator(s):</a:t>
            </a:r>
          </a:p>
          <a:p>
            <a:pPr marL="0" indent="0">
              <a:buNone/>
            </a:pPr>
            <a:endParaRPr lang="en-US" sz="1600" b="0" i="0" u="none" strike="noStrike" baseline="0" dirty="0">
              <a:solidFill>
                <a:srgbClr val="000000"/>
              </a:solidFill>
              <a:latin typeface="Courier New" panose="02070309020205020404" pitchFamily="49" charset="0"/>
            </a:endParaRPr>
          </a:p>
          <a:p>
            <a:pPr marL="0" indent="0">
              <a:buNone/>
            </a:pPr>
            <a:r>
              <a:rPr lang="fr-FR" sz="1600" b="0" i="0" u="none" strike="noStrike" baseline="0" dirty="0">
                <a:solidFill>
                  <a:srgbClr val="000000"/>
                </a:solidFill>
                <a:latin typeface="Courier New" panose="02070309020205020404" pitchFamily="49" charset="0"/>
              </a:rPr>
              <a:t>     </a:t>
            </a:r>
            <a:r>
              <a:rPr lang="fr-FR" sz="1600" b="0" i="0" u="none" strike="noStrike" baseline="0" dirty="0" err="1">
                <a:solidFill>
                  <a:srgbClr val="000000"/>
                </a:solidFill>
                <a:latin typeface="Courier New" panose="02070309020205020404" pitchFamily="49" charset="0"/>
              </a:rPr>
              <a:t>sexmin</a:t>
            </a:r>
            <a:r>
              <a:rPr lang="fr-FR" sz="1600" b="0" i="0" u="none" strike="noStrike" baseline="0" dirty="0">
                <a:solidFill>
                  <a:srgbClr val="000000"/>
                </a:solidFill>
                <a:latin typeface="Courier New" panose="02070309020205020404" pitchFamily="49" charset="0"/>
              </a:rPr>
              <a:t>     </a:t>
            </a:r>
            <a:r>
              <a:rPr lang="fr-FR" sz="1600" b="0" i="0" u="none" strike="noStrike" baseline="0" dirty="0" err="1">
                <a:solidFill>
                  <a:srgbClr val="000000"/>
                </a:solidFill>
                <a:latin typeface="Courier New" panose="02070309020205020404" pitchFamily="49" charset="0"/>
              </a:rPr>
              <a:t>Effect</a:t>
            </a:r>
            <a:r>
              <a:rPr lang="fr-FR" sz="1600" b="0" i="0" u="none" strike="noStrike" baseline="0" dirty="0">
                <a:solidFill>
                  <a:srgbClr val="000000"/>
                </a:solidFill>
                <a:latin typeface="Courier New" panose="02070309020205020404" pitchFamily="49" charset="0"/>
              </a:rPr>
              <a:t>         se          t          p       LLCI       ULCI</a:t>
            </a:r>
          </a:p>
          <a:p>
            <a:pPr marL="0" indent="0">
              <a:buNone/>
            </a:pPr>
            <a:r>
              <a:rPr lang="en-US" sz="1600" b="0" i="0" u="none" strike="noStrike" baseline="0" dirty="0">
                <a:solidFill>
                  <a:srgbClr val="000000"/>
                </a:solidFill>
                <a:latin typeface="Courier New" panose="02070309020205020404" pitchFamily="49" charset="0"/>
              </a:rPr>
              <a:t>      .0000     -.0450      .0617     -.7291      .4673     -.1671      .0771</a:t>
            </a:r>
          </a:p>
          <a:p>
            <a:pPr marL="0" indent="0">
              <a:buNone/>
            </a:pPr>
            <a:r>
              <a:rPr lang="en-US" sz="1600" b="0" i="0" u="none" strike="noStrike" baseline="0" dirty="0">
                <a:solidFill>
                  <a:srgbClr val="000000"/>
                </a:solidFill>
                <a:latin typeface="Courier New" panose="02070309020205020404" pitchFamily="49" charset="0"/>
              </a:rPr>
              <a:t>     1.0000      .2130      .1082     1.9677      .0514     -.0013      .4273</a:t>
            </a:r>
          </a:p>
          <a:p>
            <a:pPr marL="0" indent="0">
              <a:buNone/>
            </a:pPr>
            <a:r>
              <a:rPr lang="en-US" sz="16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694FA37C-F5A0-4E55-9F99-74B4B6156E85}"/>
              </a:ext>
            </a:extLst>
          </p:cNvPr>
          <p:cNvSpPr txBox="1"/>
          <p:nvPr/>
        </p:nvSpPr>
        <p:spPr>
          <a:xfrm>
            <a:off x="1395663" y="4523873"/>
            <a:ext cx="824155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table gives the conditional effect of X on Y at values of the moderator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 here the effect is the effect of PTS on DELINQ for different sexual minority statuses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effect is negative for strictly heterosexual youth and positive for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result for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sexmin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is significant</a:t>
            </a:r>
          </a:p>
        </p:txBody>
      </p:sp>
      <p:sp>
        <p:nvSpPr>
          <p:cNvPr id="5" name="Left Brace 4">
            <a:extLst>
              <a:ext uri="{FF2B5EF4-FFF2-40B4-BE49-F238E27FC236}">
                <a16:creationId xmlns:a16="http://schemas.microsoft.com/office/drawing/2014/main" id="{BB0F3CA7-DB05-8B82-AA85-83E2911855DB}"/>
              </a:ext>
            </a:extLst>
          </p:cNvPr>
          <p:cNvSpPr/>
          <p:nvPr/>
        </p:nvSpPr>
        <p:spPr>
          <a:xfrm>
            <a:off x="1298713" y="3273287"/>
            <a:ext cx="463826" cy="10220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6" name="TextBox 5">
            <a:extLst>
              <a:ext uri="{FF2B5EF4-FFF2-40B4-BE49-F238E27FC236}">
                <a16:creationId xmlns:a16="http://schemas.microsoft.com/office/drawing/2014/main" id="{A3A13160-0978-F65D-62DD-C2F78540EE5C}"/>
              </a:ext>
            </a:extLst>
          </p:cNvPr>
          <p:cNvSpPr txBox="1"/>
          <p:nvPr/>
        </p:nvSpPr>
        <p:spPr>
          <a:xfrm>
            <a:off x="1583635" y="720590"/>
            <a:ext cx="7013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effect of PTSS on DELINQ for HETEROSEXUAL YOUTH (NOT SEXMIN)</a:t>
            </a:r>
          </a:p>
        </p:txBody>
      </p:sp>
      <p:cxnSp>
        <p:nvCxnSpPr>
          <p:cNvPr id="8" name="Straight Arrow Connector 7">
            <a:extLst>
              <a:ext uri="{FF2B5EF4-FFF2-40B4-BE49-F238E27FC236}">
                <a16:creationId xmlns:a16="http://schemas.microsoft.com/office/drawing/2014/main" id="{3FDD3D46-FD4B-24F3-7735-248DDEC17E16}"/>
              </a:ext>
            </a:extLst>
          </p:cNvPr>
          <p:cNvCxnSpPr>
            <a:cxnSpLocks/>
            <a:endCxn id="6" idx="2"/>
          </p:cNvCxnSpPr>
          <p:nvPr/>
        </p:nvCxnSpPr>
        <p:spPr>
          <a:xfrm flipV="1">
            <a:off x="2491409" y="1089922"/>
            <a:ext cx="2599180" cy="2420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A350E0-4845-566A-C0E3-C854317E7769}"/>
              </a:ext>
            </a:extLst>
          </p:cNvPr>
          <p:cNvSpPr txBox="1"/>
          <p:nvPr/>
        </p:nvSpPr>
        <p:spPr>
          <a:xfrm>
            <a:off x="1774496" y="5952744"/>
            <a:ext cx="86430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effect of PTSS on DELINQ for HETEROSEXUAL YOUTH (NOT SEXMIN)</a:t>
            </a:r>
          </a:p>
        </p:txBody>
      </p:sp>
      <p:cxnSp>
        <p:nvCxnSpPr>
          <p:cNvPr id="11" name="Straight Arrow Connector 10">
            <a:extLst>
              <a:ext uri="{FF2B5EF4-FFF2-40B4-BE49-F238E27FC236}">
                <a16:creationId xmlns:a16="http://schemas.microsoft.com/office/drawing/2014/main" id="{D5C9D219-E870-316B-FF0F-5FB07D338E73}"/>
              </a:ext>
            </a:extLst>
          </p:cNvPr>
          <p:cNvCxnSpPr>
            <a:cxnSpLocks/>
            <a:endCxn id="10" idx="0"/>
          </p:cNvCxnSpPr>
          <p:nvPr/>
        </p:nvCxnSpPr>
        <p:spPr>
          <a:xfrm>
            <a:off x="2470235" y="3975652"/>
            <a:ext cx="3625765" cy="19770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9">
            <a:extLst>
              <a:ext uri="{FF2B5EF4-FFF2-40B4-BE49-F238E27FC236}">
                <a16:creationId xmlns:a16="http://schemas.microsoft.com/office/drawing/2014/main" id="{AEE537B6-098D-494F-9A54-F22CD0977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40" name="Rectangle 31">
            <a:extLst>
              <a:ext uri="{FF2B5EF4-FFF2-40B4-BE49-F238E27FC236}">
                <a16:creationId xmlns:a16="http://schemas.microsoft.com/office/drawing/2014/main" id="{07328FD4-8F4F-45D0-B179-C09F34FF8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41" name="Rectangle 33">
            <a:extLst>
              <a:ext uri="{FF2B5EF4-FFF2-40B4-BE49-F238E27FC236}">
                <a16:creationId xmlns:a16="http://schemas.microsoft.com/office/drawing/2014/main" id="{4D22A8B8-E29F-4EB2-95D4-3C24EF234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42" name="Rectangle 35">
            <a:extLst>
              <a:ext uri="{FF2B5EF4-FFF2-40B4-BE49-F238E27FC236}">
                <a16:creationId xmlns:a16="http://schemas.microsoft.com/office/drawing/2014/main" id="{451EF9F5-BAA7-45A5-BD84-F3184FCED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7ACDB31F-E6A2-43A1-9F13-A6FB910E1FDC}"/>
              </a:ext>
            </a:extLst>
          </p:cNvPr>
          <p:cNvSpPr>
            <a:spLocks noGrp="1"/>
          </p:cNvSpPr>
          <p:nvPr>
            <p:ph type="title"/>
          </p:nvPr>
        </p:nvSpPr>
        <p:spPr>
          <a:xfrm>
            <a:off x="6846137" y="727627"/>
            <a:ext cx="4602152" cy="656006"/>
          </a:xfrm>
        </p:spPr>
        <p:txBody>
          <a:bodyPr>
            <a:normAutofit/>
          </a:bodyPr>
          <a:lstStyle/>
          <a:p>
            <a:r>
              <a:rPr lang="en-US" dirty="0"/>
              <a:t>Data to graph</a:t>
            </a:r>
          </a:p>
        </p:txBody>
      </p:sp>
      <p:sp>
        <p:nvSpPr>
          <p:cNvPr id="3" name="Content Placeholder 2">
            <a:extLst>
              <a:ext uri="{FF2B5EF4-FFF2-40B4-BE49-F238E27FC236}">
                <a16:creationId xmlns:a16="http://schemas.microsoft.com/office/drawing/2014/main" id="{8261A572-B749-4A2E-B5C4-8C111865A745}"/>
              </a:ext>
            </a:extLst>
          </p:cNvPr>
          <p:cNvSpPr>
            <a:spLocks noGrp="1"/>
          </p:cNvSpPr>
          <p:nvPr>
            <p:ph idx="1"/>
          </p:nvPr>
        </p:nvSpPr>
        <p:spPr>
          <a:xfrm>
            <a:off x="6846136" y="1383633"/>
            <a:ext cx="4800431" cy="5231513"/>
          </a:xfrm>
        </p:spPr>
        <p:txBody>
          <a:bodyPr>
            <a:normAutofit fontScale="55000" lnSpcReduction="20000"/>
          </a:bodyPr>
          <a:lstStyle/>
          <a:p>
            <a:pPr marL="0" indent="0">
              <a:lnSpc>
                <a:spcPct val="110000"/>
              </a:lnSpc>
              <a:buNone/>
            </a:pPr>
            <a:r>
              <a:rPr lang="en-US" sz="2400" b="0" i="0" u="none" strike="noStrike" baseline="0" dirty="0">
                <a:latin typeface="Courier New" panose="02070309020205020404" pitchFamily="49" charset="0"/>
              </a:rPr>
              <a:t>Data for visualizing the conditional effect of the focal predictor:</a:t>
            </a:r>
          </a:p>
          <a:p>
            <a:pPr marL="0" indent="0">
              <a:lnSpc>
                <a:spcPct val="110000"/>
              </a:lnSpc>
              <a:buNone/>
            </a:pPr>
            <a:r>
              <a:rPr lang="en-US" sz="2400" b="0" i="0" u="none" strike="noStrike" baseline="0" dirty="0">
                <a:latin typeface="Courier New" panose="02070309020205020404" pitchFamily="49" charset="0"/>
              </a:rPr>
              <a:t>Paste text below into a SPSS syntax window and execute to produce plot.</a:t>
            </a:r>
          </a:p>
          <a:p>
            <a:pPr marL="0" indent="0">
              <a:lnSpc>
                <a:spcPct val="110000"/>
              </a:lnSpc>
              <a:buNone/>
            </a:pPr>
            <a:endParaRPr lang="en-US" sz="2400" b="0" i="0" u="none" strike="noStrike" baseline="0" dirty="0">
              <a:latin typeface="Courier New" panose="02070309020205020404" pitchFamily="49" charset="0"/>
            </a:endParaRPr>
          </a:p>
          <a:p>
            <a:pPr marL="0" indent="0">
              <a:lnSpc>
                <a:spcPct val="110000"/>
              </a:lnSpc>
              <a:buNone/>
            </a:pPr>
            <a:r>
              <a:rPr lang="en-US" sz="2400" b="0" i="0" u="none" strike="noStrike" baseline="0" dirty="0">
                <a:latin typeface="Courier New" panose="02070309020205020404" pitchFamily="49" charset="0"/>
              </a:rPr>
              <a:t>DATA LIST FREE/</a:t>
            </a:r>
          </a:p>
          <a:p>
            <a:pPr marL="0" indent="0">
              <a:lnSpc>
                <a:spcPct val="110000"/>
              </a:lnSpc>
              <a:buNone/>
            </a:pP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ptss</a:t>
            </a: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sexmin</a:t>
            </a: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delinq</a:t>
            </a:r>
            <a:r>
              <a:rPr lang="en-US" sz="2400" b="0" i="0" u="none" strike="noStrike" baseline="0" dirty="0">
                <a:latin typeface="Courier New" panose="02070309020205020404" pitchFamily="49" charset="0"/>
              </a:rPr>
              <a:t>     .</a:t>
            </a:r>
          </a:p>
          <a:p>
            <a:pPr marL="0" indent="0">
              <a:lnSpc>
                <a:spcPct val="110000"/>
              </a:lnSpc>
              <a:buNone/>
            </a:pPr>
            <a:r>
              <a:rPr lang="en-US" sz="2400" b="0" i="0" u="none" strike="noStrike" baseline="0" dirty="0">
                <a:latin typeface="Courier New" panose="02070309020205020404" pitchFamily="49" charset="0"/>
              </a:rPr>
              <a:t>BEGIN DATA.</a:t>
            </a:r>
          </a:p>
          <a:p>
            <a:pPr marL="0" indent="0">
              <a:lnSpc>
                <a:spcPct val="110000"/>
              </a:lnSpc>
              <a:buNone/>
            </a:pPr>
            <a:r>
              <a:rPr lang="en-US" sz="2400" b="0" i="0" u="none" strike="noStrike" baseline="0" dirty="0">
                <a:latin typeface="Courier New" panose="02070309020205020404" pitchFamily="49" charset="0"/>
              </a:rPr>
              <a:t>    -5.4000      .0000     1.9503</a:t>
            </a:r>
          </a:p>
          <a:p>
            <a:pPr marL="0" indent="0">
              <a:lnSpc>
                <a:spcPct val="110000"/>
              </a:lnSpc>
              <a:buNone/>
            </a:pPr>
            <a:r>
              <a:rPr lang="en-US" sz="2400" b="0" i="0" u="none" strike="noStrike" baseline="0" dirty="0">
                <a:latin typeface="Courier New" panose="02070309020205020404" pitchFamily="49" charset="0"/>
              </a:rPr>
              <a:t>      .4400      .0000     1.6877</a:t>
            </a:r>
          </a:p>
          <a:p>
            <a:pPr marL="0" indent="0">
              <a:lnSpc>
                <a:spcPct val="110000"/>
              </a:lnSpc>
              <a:buNone/>
            </a:pPr>
            <a:r>
              <a:rPr lang="en-US" sz="2400" b="0" i="0" u="none" strike="noStrike" baseline="0" dirty="0">
                <a:latin typeface="Courier New" panose="02070309020205020404" pitchFamily="49" charset="0"/>
              </a:rPr>
              <a:t>     5.4400      .0000     1.4629</a:t>
            </a:r>
          </a:p>
          <a:p>
            <a:pPr marL="0" indent="0">
              <a:lnSpc>
                <a:spcPct val="110000"/>
              </a:lnSpc>
              <a:buNone/>
            </a:pPr>
            <a:r>
              <a:rPr lang="en-US" sz="2400" b="0" i="0" u="none" strike="noStrike" baseline="0" dirty="0">
                <a:latin typeface="Courier New" panose="02070309020205020404" pitchFamily="49" charset="0"/>
              </a:rPr>
              <a:t>    -5.4000     1.0000     2.3027</a:t>
            </a:r>
          </a:p>
          <a:p>
            <a:pPr marL="0" indent="0">
              <a:lnSpc>
                <a:spcPct val="110000"/>
              </a:lnSpc>
              <a:buNone/>
            </a:pPr>
            <a:r>
              <a:rPr lang="en-US" sz="2400" b="0" i="0" u="none" strike="noStrike" baseline="0" dirty="0">
                <a:latin typeface="Courier New" panose="02070309020205020404" pitchFamily="49" charset="0"/>
              </a:rPr>
              <a:t>      .4400     1.0000     3.5466</a:t>
            </a:r>
          </a:p>
          <a:p>
            <a:pPr marL="0" indent="0">
              <a:lnSpc>
                <a:spcPct val="110000"/>
              </a:lnSpc>
              <a:buNone/>
            </a:pPr>
            <a:r>
              <a:rPr lang="en-US" sz="2400" b="0" i="0" u="none" strike="noStrike" baseline="0" dirty="0">
                <a:latin typeface="Courier New" panose="02070309020205020404" pitchFamily="49" charset="0"/>
              </a:rPr>
              <a:t>     5.4400     1.0000     4.6115</a:t>
            </a:r>
          </a:p>
          <a:p>
            <a:pPr marL="0" indent="0">
              <a:lnSpc>
                <a:spcPct val="110000"/>
              </a:lnSpc>
              <a:buNone/>
            </a:pPr>
            <a:r>
              <a:rPr lang="en-US" sz="2400" b="0" i="0" u="none" strike="noStrike" baseline="0" dirty="0">
                <a:latin typeface="Courier New" panose="02070309020205020404" pitchFamily="49" charset="0"/>
              </a:rPr>
              <a:t>END DATA.</a:t>
            </a:r>
          </a:p>
          <a:p>
            <a:pPr marL="0" indent="0">
              <a:lnSpc>
                <a:spcPct val="110000"/>
              </a:lnSpc>
              <a:buNone/>
            </a:pPr>
            <a:r>
              <a:rPr lang="en-US" sz="2400" b="0" i="0" u="none" strike="noStrike" baseline="0" dirty="0">
                <a:latin typeface="Courier New" panose="02070309020205020404" pitchFamily="49" charset="0"/>
              </a:rPr>
              <a:t>GRAPH/SCATTERPLOT=</a:t>
            </a:r>
          </a:p>
          <a:p>
            <a:pPr marL="0" indent="0">
              <a:lnSpc>
                <a:spcPct val="110000"/>
              </a:lnSpc>
              <a:buNone/>
            </a:pP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ptss</a:t>
            </a:r>
            <a:r>
              <a:rPr lang="en-US" sz="2400" b="0" i="0" u="none" strike="noStrike" baseline="0" dirty="0">
                <a:latin typeface="Courier New" panose="02070309020205020404" pitchFamily="49" charset="0"/>
              </a:rPr>
              <a:t>     WITH     </a:t>
            </a:r>
            <a:r>
              <a:rPr lang="en-US" sz="2400" b="0" i="0" u="none" strike="noStrike" baseline="0" dirty="0" err="1">
                <a:latin typeface="Courier New" panose="02070309020205020404" pitchFamily="49" charset="0"/>
              </a:rPr>
              <a:t>delinq</a:t>
            </a:r>
            <a:r>
              <a:rPr lang="en-US" sz="2400" b="0" i="0" u="none" strike="noStrike" baseline="0" dirty="0">
                <a:latin typeface="Courier New" panose="02070309020205020404" pitchFamily="49" charset="0"/>
              </a:rPr>
              <a:t>   BY       </a:t>
            </a:r>
            <a:r>
              <a:rPr lang="en-US" sz="2400" b="0" i="0" u="none" strike="noStrike" baseline="0" dirty="0" err="1">
                <a:latin typeface="Courier New" panose="02070309020205020404" pitchFamily="49" charset="0"/>
              </a:rPr>
              <a:t>sexmin</a:t>
            </a:r>
            <a:r>
              <a:rPr lang="en-US" sz="2400" b="0" i="0" u="none" strike="noStrike" baseline="0" dirty="0">
                <a:latin typeface="Courier New" panose="02070309020205020404" pitchFamily="49" charset="0"/>
              </a:rPr>
              <a:t>   .</a:t>
            </a:r>
          </a:p>
          <a:p>
            <a:pPr marL="0" indent="0">
              <a:lnSpc>
                <a:spcPct val="110000"/>
              </a:lnSpc>
              <a:buNone/>
            </a:pPr>
            <a:r>
              <a:rPr lang="en-US" sz="2400" b="0" i="0" u="none" strike="noStrike" baseline="0" dirty="0">
                <a:latin typeface="Courier New" panose="02070309020205020404" pitchFamily="49" charset="0"/>
              </a:rPr>
              <a:t>  </a:t>
            </a:r>
          </a:p>
          <a:p>
            <a:pPr>
              <a:lnSpc>
                <a:spcPct val="110000"/>
              </a:lnSpc>
            </a:pPr>
            <a:endParaRPr lang="en-US" sz="600" dirty="0"/>
          </a:p>
        </p:txBody>
      </p:sp>
      <p:graphicFrame>
        <p:nvGraphicFramePr>
          <p:cNvPr id="17" name="Chart 16">
            <a:extLst>
              <a:ext uri="{FF2B5EF4-FFF2-40B4-BE49-F238E27FC236}">
                <a16:creationId xmlns:a16="http://schemas.microsoft.com/office/drawing/2014/main" id="{4F0B0D6B-7B05-4C00-A5E3-5440B36C7E6F}"/>
              </a:ext>
            </a:extLst>
          </p:cNvPr>
          <p:cNvGraphicFramePr>
            <a:graphicFrameLocks/>
          </p:cNvGraphicFramePr>
          <p:nvPr/>
        </p:nvGraphicFramePr>
        <p:xfrm>
          <a:off x="882713" y="913324"/>
          <a:ext cx="4572418" cy="50758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8308B71-5341-4C10-9849-E675620F3DD0}"/>
              </a:ext>
            </a:extLst>
          </p:cNvPr>
          <p:cNvSpPr txBox="1"/>
          <p:nvPr/>
        </p:nvSpPr>
        <p:spPr>
          <a:xfrm>
            <a:off x="554375" y="543992"/>
            <a:ext cx="31419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Plotting effects moderation.xlsx</a:t>
            </a:r>
          </a:p>
        </p:txBody>
      </p:sp>
    </p:spTree>
    <p:extLst>
      <p:ext uri="{BB962C8B-B14F-4D97-AF65-F5344CB8AC3E}">
        <p14:creationId xmlns:p14="http://schemas.microsoft.com/office/powerpoint/2010/main" val="185315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9771C5-143F-492F-43FD-80C0110CEFD0}"/>
              </a:ext>
            </a:extLst>
          </p:cNvPr>
          <p:cNvSpPr>
            <a:spLocks noGrp="1"/>
          </p:cNvSpPr>
          <p:nvPr>
            <p:ph type="title"/>
          </p:nvPr>
        </p:nvSpPr>
        <p:spPr>
          <a:xfrm>
            <a:off x="140676" y="219456"/>
            <a:ext cx="11772649" cy="1371600"/>
          </a:xfrm>
        </p:spPr>
        <p:txBody>
          <a:bodyPr>
            <a:normAutofit/>
          </a:bodyPr>
          <a:lstStyle/>
          <a:p>
            <a:r>
              <a:rPr lang="en-US" sz="4400" dirty="0">
                <a:latin typeface="Sagona ExtraLight (Headings)"/>
                <a:ea typeface="Calibri" panose="020F0502020204030204" pitchFamily="34" charset="0"/>
                <a:cs typeface="Calibri" panose="020F0502020204030204" pitchFamily="34" charset="0"/>
              </a:rPr>
              <a:t>The Johnson-</a:t>
            </a:r>
            <a:r>
              <a:rPr lang="en-US" sz="4400" dirty="0" err="1">
                <a:latin typeface="Sagona ExtraLight (Headings)"/>
                <a:ea typeface="Calibri" panose="020F0502020204030204" pitchFamily="34" charset="0"/>
                <a:cs typeface="Calibri" panose="020F0502020204030204" pitchFamily="34" charset="0"/>
              </a:rPr>
              <a:t>Neyman</a:t>
            </a:r>
            <a:r>
              <a:rPr lang="en-US" sz="4400" dirty="0">
                <a:latin typeface="Sagona ExtraLight (Headings)"/>
                <a:ea typeface="Calibri" panose="020F0502020204030204" pitchFamily="34" charset="0"/>
                <a:cs typeface="Calibri" panose="020F0502020204030204" pitchFamily="34" charset="0"/>
              </a:rPr>
              <a:t> (J-N) </a:t>
            </a:r>
            <a:br>
              <a:rPr lang="en-US" sz="3600" dirty="0">
                <a:latin typeface="Sagona ExtraLight (Headings)"/>
                <a:ea typeface="Calibri" panose="020F0502020204030204" pitchFamily="34" charset="0"/>
                <a:cs typeface="Calibri" panose="020F0502020204030204" pitchFamily="34" charset="0"/>
              </a:rPr>
            </a:br>
            <a:r>
              <a:rPr lang="en-US" sz="3600" dirty="0">
                <a:latin typeface="Sagona ExtraLight (Headings)"/>
                <a:ea typeface="Calibri" panose="020F0502020204030204" pitchFamily="34" charset="0"/>
                <a:cs typeface="Calibri" panose="020F0502020204030204" pitchFamily="34" charset="0"/>
              </a:rPr>
              <a:t>Regions of Significance</a:t>
            </a:r>
          </a:p>
        </p:txBody>
      </p:sp>
      <p:sp>
        <p:nvSpPr>
          <p:cNvPr id="9" name="Content Placeholder 8">
            <a:extLst>
              <a:ext uri="{FF2B5EF4-FFF2-40B4-BE49-F238E27FC236}">
                <a16:creationId xmlns:a16="http://schemas.microsoft.com/office/drawing/2014/main" id="{BBB7794D-CAC9-BDC3-0853-46B299E5E5CD}"/>
              </a:ext>
            </a:extLst>
          </p:cNvPr>
          <p:cNvSpPr>
            <a:spLocks noGrp="1"/>
          </p:cNvSpPr>
          <p:nvPr>
            <p:ph idx="1"/>
          </p:nvPr>
        </p:nvSpPr>
        <p:spPr>
          <a:xfrm>
            <a:off x="278675" y="1504188"/>
            <a:ext cx="11373394" cy="3849624"/>
          </a:xfrm>
        </p:spPr>
        <p:txBody>
          <a:bodyPr>
            <a:noAutofit/>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Johnson-</a:t>
            </a:r>
            <a:r>
              <a:rPr lang="en-US" sz="2000" dirty="0" err="1">
                <a:latin typeface="Calibri" panose="020F0502020204030204" pitchFamily="34" charset="0"/>
                <a:ea typeface="Calibri" panose="020F0502020204030204" pitchFamily="34" charset="0"/>
                <a:cs typeface="Calibri" panose="020F0502020204030204" pitchFamily="34" charset="0"/>
              </a:rPr>
              <a:t>Neyman</a:t>
            </a:r>
            <a:r>
              <a:rPr lang="en-US" sz="2000" dirty="0">
                <a:latin typeface="Calibri" panose="020F0502020204030204" pitchFamily="34" charset="0"/>
                <a:ea typeface="Calibri" panose="020F0502020204030204" pitchFamily="34" charset="0"/>
                <a:cs typeface="Calibri" panose="020F0502020204030204" pitchFamily="34" charset="0"/>
              </a:rPr>
              <a:t> (J-N) technique is a method used in moderation analysis to determine the specific values of a moderator variable at which the effect of a predictor on an outcome becomes statistically significant</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You use the Johnson-</a:t>
            </a:r>
            <a:r>
              <a:rPr lang="en-US" sz="2000" dirty="0" err="1">
                <a:latin typeface="Calibri" panose="020F0502020204030204" pitchFamily="34" charset="0"/>
                <a:ea typeface="Calibri" panose="020F0502020204030204" pitchFamily="34" charset="0"/>
                <a:cs typeface="Calibri" panose="020F0502020204030204" pitchFamily="34" charset="0"/>
              </a:rPr>
              <a:t>Neyman</a:t>
            </a:r>
            <a:r>
              <a:rPr lang="en-US" sz="2000" dirty="0">
                <a:latin typeface="Calibri" panose="020F0502020204030204" pitchFamily="34" charset="0"/>
                <a:ea typeface="Calibri" panose="020F0502020204030204" pitchFamily="34" charset="0"/>
                <a:cs typeface="Calibri" panose="020F0502020204030204" pitchFamily="34" charset="0"/>
              </a:rPr>
              <a:t> approach when you are interested in the following question: at what values of W (the moderator) does X significantly affect Y?</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Instead of testing the simple slopes of X on Y at arbitrary levels of the moderator (e.g., mean, ±1 SD), the J-N technique identifies the range of values of the moderator where</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effect of X on Y is significant (p &lt; .05); and</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effect of X on Y is not significant (p &gt; .05)</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provides a continuous region of significance rather than discrete points</a:t>
            </a:r>
          </a:p>
        </p:txBody>
      </p:sp>
    </p:spTree>
    <p:extLst>
      <p:ext uri="{BB962C8B-B14F-4D97-AF65-F5344CB8AC3E}">
        <p14:creationId xmlns:p14="http://schemas.microsoft.com/office/powerpoint/2010/main" val="1936888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FA7FE6-A660-2570-156D-AB9C4DEC5E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F0AC74B-4E5D-E804-C544-9AA2457F66C3}"/>
              </a:ext>
            </a:extLst>
          </p:cNvPr>
          <p:cNvSpPr>
            <a:spLocks noGrp="1"/>
          </p:cNvSpPr>
          <p:nvPr>
            <p:ph type="title"/>
          </p:nvPr>
        </p:nvSpPr>
        <p:spPr>
          <a:xfrm>
            <a:off x="118904" y="202039"/>
            <a:ext cx="11772649" cy="786384"/>
          </a:xfrm>
        </p:spPr>
        <p:txBody>
          <a:bodyPr>
            <a:normAutofit/>
          </a:bodyPr>
          <a:lstStyle/>
          <a:p>
            <a:r>
              <a:rPr lang="en-US" sz="4400" dirty="0"/>
              <a:t>Example</a:t>
            </a:r>
          </a:p>
        </p:txBody>
      </p:sp>
      <p:sp>
        <p:nvSpPr>
          <p:cNvPr id="9" name="Content Placeholder 8">
            <a:extLst>
              <a:ext uri="{FF2B5EF4-FFF2-40B4-BE49-F238E27FC236}">
                <a16:creationId xmlns:a16="http://schemas.microsoft.com/office/drawing/2014/main" id="{23C4AE3A-47D0-2E27-E3CA-429D58D2746D}"/>
              </a:ext>
            </a:extLst>
          </p:cNvPr>
          <p:cNvSpPr>
            <a:spLocks noGrp="1"/>
          </p:cNvSpPr>
          <p:nvPr>
            <p:ph idx="1"/>
          </p:nvPr>
        </p:nvSpPr>
        <p:spPr>
          <a:xfrm>
            <a:off x="202475" y="872816"/>
            <a:ext cx="11373394" cy="4347972"/>
          </a:xfrm>
        </p:spPr>
        <p:txBody>
          <a:bodyPr>
            <a:noAutofit/>
          </a:bodyPr>
          <a:lstStyle/>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Suppose you are examining how PTSS moderates the effect of SEXMIN status on delinquent behavior and the interaction term is significant (</a:t>
            </a:r>
            <a:r>
              <a:rPr lang="en-US" sz="2000" dirty="0" err="1">
                <a:latin typeface="Calibri" panose="020F0502020204030204" pitchFamily="34" charset="0"/>
                <a:ea typeface="Calibri" panose="020F0502020204030204" pitchFamily="34" charset="0"/>
                <a:cs typeface="Calibri" panose="020F0502020204030204" pitchFamily="34" charset="0"/>
              </a:rPr>
              <a:t>woop</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woop</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Again, this means that the impact of being a sexual minority on delinquent behavior is different as the number of PTSS symptoms increases (?)</a:t>
            </a: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From within PROCESS (by Andrew Hayes), select Johnson-</a:t>
            </a:r>
            <a:r>
              <a:rPr lang="en-US" sz="2000" dirty="0" err="1">
                <a:latin typeface="Calibri" panose="020F0502020204030204" pitchFamily="34" charset="0"/>
                <a:ea typeface="Calibri" panose="020F0502020204030204" pitchFamily="34" charset="0"/>
                <a:cs typeface="Calibri" panose="020F0502020204030204" pitchFamily="34" charset="0"/>
              </a:rPr>
              <a:t>Neyman</a:t>
            </a:r>
            <a:r>
              <a:rPr lang="en-US" sz="2000" dirty="0">
                <a:latin typeface="Calibri" panose="020F0502020204030204" pitchFamily="34" charset="0"/>
                <a:ea typeface="Calibri" panose="020F0502020204030204" pitchFamily="34" charset="0"/>
                <a:cs typeface="Calibri" panose="020F0502020204030204" pitchFamily="34" charset="0"/>
              </a:rPr>
              <a:t> and it will tell you</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effect of sexual minority status is significant only when PTSS is below a certain value but when PTSS is above a certain value PTSS is no longer significant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R, J-N is visualized as a line of the conditional effect of X on Y across ranges of W (the moderator)</a:t>
            </a:r>
          </a:p>
          <a:p>
            <a:pPr lvl="1">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Note</a:t>
            </a:r>
            <a:r>
              <a:rPr lang="en-US" sz="1800" dirty="0">
                <a:latin typeface="Calibri" panose="020F0502020204030204" pitchFamily="34" charset="0"/>
                <a:ea typeface="Calibri" panose="020F0502020204030204" pitchFamily="34" charset="0"/>
                <a:cs typeface="Calibri" panose="020F0502020204030204" pitchFamily="34" charset="0"/>
              </a:rPr>
              <a:t>: if there is more than one moderator, then it’s given a label of Z</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Vertical lines are shaded regions showing where the effect is significant (or not)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Confusingly, the shaded region represents the range of values of the moderator (i.e., W or Z) where the effect of X on Y is NOT significant</a:t>
            </a:r>
          </a:p>
          <a:p>
            <a:pPr lvl="1">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Note</a:t>
            </a:r>
            <a:r>
              <a:rPr lang="en-US" sz="1800" dirty="0">
                <a:latin typeface="Calibri" panose="020F0502020204030204" pitchFamily="34" charset="0"/>
                <a:ea typeface="Calibri" panose="020F0502020204030204" pitchFamily="34" charset="0"/>
                <a:cs typeface="Calibri" panose="020F0502020204030204" pitchFamily="34" charset="0"/>
              </a:rPr>
              <a:t>: look at the legend in R to make sense of it</a:t>
            </a:r>
          </a:p>
        </p:txBody>
      </p:sp>
    </p:spTree>
    <p:extLst>
      <p:ext uri="{BB962C8B-B14F-4D97-AF65-F5344CB8AC3E}">
        <p14:creationId xmlns:p14="http://schemas.microsoft.com/office/powerpoint/2010/main" val="432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1000"/>
                                        <p:tgtEl>
                                          <p:spTgt spid="9">
                                            <p:txEl>
                                              <p:pRg st="5" end="5"/>
                                            </p:txEl>
                                          </p:spTgt>
                                        </p:tgtEl>
                                      </p:cBhvr>
                                    </p:animEffect>
                                    <p:anim calcmode="lin" valueType="num">
                                      <p:cBhvr>
                                        <p:cTn id="2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 calcmode="lin" valueType="num">
                                      <p:cBhvr additive="base">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 calcmode="lin" valueType="num">
                                      <p:cBhvr additive="base">
                                        <p:cTn id="40"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234F-9886-43C3-B618-ED4039B413D2}"/>
              </a:ext>
            </a:extLst>
          </p:cNvPr>
          <p:cNvSpPr>
            <a:spLocks noGrp="1"/>
          </p:cNvSpPr>
          <p:nvPr>
            <p:ph type="title" idx="4294967295"/>
          </p:nvPr>
        </p:nvSpPr>
        <p:spPr>
          <a:xfrm>
            <a:off x="132080" y="175578"/>
            <a:ext cx="10058400" cy="708342"/>
          </a:xfrm>
        </p:spPr>
        <p:txBody>
          <a:bodyPr/>
          <a:lstStyle/>
          <a:p>
            <a:r>
              <a:rPr lang="en-US" dirty="0"/>
              <a:t>Using Process in R</a:t>
            </a:r>
          </a:p>
        </p:txBody>
      </p:sp>
      <p:sp>
        <p:nvSpPr>
          <p:cNvPr id="3" name="Content Placeholder 2">
            <a:extLst>
              <a:ext uri="{FF2B5EF4-FFF2-40B4-BE49-F238E27FC236}">
                <a16:creationId xmlns:a16="http://schemas.microsoft.com/office/drawing/2014/main" id="{5AB68AE9-F3D1-463E-9DB6-52326B5F52C6}"/>
              </a:ext>
            </a:extLst>
          </p:cNvPr>
          <p:cNvSpPr>
            <a:spLocks noGrp="1"/>
          </p:cNvSpPr>
          <p:nvPr>
            <p:ph idx="4294967295"/>
          </p:nvPr>
        </p:nvSpPr>
        <p:spPr>
          <a:xfrm>
            <a:off x="325120" y="883920"/>
            <a:ext cx="11988800" cy="4451350"/>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Play with </a:t>
            </a:r>
            <a:r>
              <a:rPr lang="en-US" sz="2000"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https://cardiomoon.shinyapps.io/processR/</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Look through PROCESS models</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Run a parallel mediation model to test whether depression at time 3 is the mechanism by which traumatic stress (at time 1) is associated with delinquent behavior (time 4) using the </a:t>
            </a:r>
            <a:r>
              <a:rPr lang="en-US" sz="1800" b="1" u="sng" dirty="0" err="1">
                <a:latin typeface="Calibri" panose="020F0502020204030204" pitchFamily="34" charset="0"/>
                <a:ea typeface="Calibri" panose="020F0502020204030204" pitchFamily="34" charset="0"/>
                <a:cs typeface="Calibri" panose="020F0502020204030204" pitchFamily="34" charset="0"/>
              </a:rPr>
              <a:t>ptx</a:t>
            </a:r>
            <a:r>
              <a:rPr lang="en-US" sz="1800" b="1" u="sng" dirty="0">
                <a:latin typeface="Calibri" panose="020F0502020204030204" pitchFamily="34" charset="0"/>
                <a:ea typeface="Calibri" panose="020F0502020204030204" pitchFamily="34" charset="0"/>
                <a:cs typeface="Calibri" panose="020F0502020204030204" pitchFamily="34" charset="0"/>
              </a:rPr>
              <a:t> vex mod </a:t>
            </a:r>
            <a:r>
              <a:rPr lang="en-US" sz="1800" b="1" u="sng" dirty="0" err="1">
                <a:latin typeface="Calibri" panose="020F0502020204030204" pitchFamily="34" charset="0"/>
                <a:ea typeface="Calibri" panose="020F0502020204030204" pitchFamily="34" charset="0"/>
                <a:cs typeface="Calibri" panose="020F0502020204030204" pitchFamily="34" charset="0"/>
              </a:rPr>
              <a:t>mediation.sav</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data</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 </a:t>
            </a:r>
            <a:r>
              <a:rPr lang="en-US" sz="1800" dirty="0">
                <a:latin typeface="Calibri" panose="020F0502020204030204" pitchFamily="34" charset="0"/>
                <a:ea typeface="Calibri" panose="020F0502020204030204" pitchFamily="34" charset="0"/>
                <a:cs typeface="Calibri" panose="020F0502020204030204" pitchFamily="34" charset="0"/>
              </a:rPr>
              <a:t>Run a serial mediation model to test whether depression at time 3 AND 4 is the mechanism by which traumatic stress (at time 1) is associated with delinquent behavior (time 4) using the </a:t>
            </a:r>
            <a:r>
              <a:rPr lang="en-US" sz="1800" b="1" u="sng" dirty="0" err="1">
                <a:latin typeface="Calibri" panose="020F0502020204030204" pitchFamily="34" charset="0"/>
                <a:ea typeface="Calibri" panose="020F0502020204030204" pitchFamily="34" charset="0"/>
                <a:cs typeface="Calibri" panose="020F0502020204030204" pitchFamily="34" charset="0"/>
              </a:rPr>
              <a:t>ptx</a:t>
            </a:r>
            <a:r>
              <a:rPr lang="en-US" sz="1800" b="1" u="sng" dirty="0">
                <a:latin typeface="Calibri" panose="020F0502020204030204" pitchFamily="34" charset="0"/>
                <a:ea typeface="Calibri" panose="020F0502020204030204" pitchFamily="34" charset="0"/>
                <a:cs typeface="Calibri" panose="020F0502020204030204" pitchFamily="34" charset="0"/>
              </a:rPr>
              <a:t> vex mod </a:t>
            </a:r>
            <a:r>
              <a:rPr lang="en-US" sz="1800" b="1" u="sng" dirty="0" err="1">
                <a:latin typeface="Calibri" panose="020F0502020204030204" pitchFamily="34" charset="0"/>
                <a:ea typeface="Calibri" panose="020F0502020204030204" pitchFamily="34" charset="0"/>
                <a:cs typeface="Calibri" panose="020F0502020204030204" pitchFamily="34" charset="0"/>
              </a:rPr>
              <a:t>mediation.sav</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data</a:t>
            </a:r>
          </a:p>
          <a:p>
            <a:pPr lvl="2"/>
            <a:r>
              <a:rPr lang="en-US" sz="1900" b="1" dirty="0">
                <a:latin typeface="Calibri" panose="020F0502020204030204" pitchFamily="34" charset="0"/>
                <a:ea typeface="Calibri" panose="020F0502020204030204" pitchFamily="34" charset="0"/>
                <a:cs typeface="Calibri" panose="020F0502020204030204" pitchFamily="34" charset="0"/>
              </a:rPr>
              <a:t>Hint: </a:t>
            </a:r>
            <a:r>
              <a:rPr lang="en-US" sz="1900" dirty="0">
                <a:latin typeface="Calibri" panose="020F0502020204030204" pitchFamily="34" charset="0"/>
                <a:ea typeface="Calibri" panose="020F0502020204030204" pitchFamily="34" charset="0"/>
                <a:cs typeface="Calibri" panose="020F0502020204030204" pitchFamily="34" charset="0"/>
              </a:rPr>
              <a:t>look for the appropriate model in the process template Modelos.pdf</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Using the same data, run a moderation model that tests whether younger children who have higher levels of PTSS will have higher levels of delinquent behavior compared to ???</a:t>
            </a:r>
          </a:p>
        </p:txBody>
      </p:sp>
    </p:spTree>
    <p:extLst>
      <p:ext uri="{BB962C8B-B14F-4D97-AF65-F5344CB8AC3E}">
        <p14:creationId xmlns:p14="http://schemas.microsoft.com/office/powerpoint/2010/main" val="2376502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E36DBE-4A9D-CC32-0C76-8BF0894019FA}"/>
              </a:ext>
            </a:extLst>
          </p:cNvPr>
          <p:cNvPicPr>
            <a:picLocks noGrp="1" noChangeAspect="1"/>
          </p:cNvPicPr>
          <p:nvPr>
            <p:ph idx="4294967295"/>
          </p:nvPr>
        </p:nvPicPr>
        <p:blipFill>
          <a:blip r:embed="rId2"/>
          <a:stretch>
            <a:fillRect/>
          </a:stretch>
        </p:blipFill>
        <p:spPr>
          <a:xfrm>
            <a:off x="267873" y="358140"/>
            <a:ext cx="11656254" cy="5565140"/>
          </a:xfrm>
          <a:prstGeom prst="rect">
            <a:avLst/>
          </a:prstGeom>
        </p:spPr>
      </p:pic>
    </p:spTree>
    <p:extLst>
      <p:ext uri="{BB962C8B-B14F-4D97-AF65-F5344CB8AC3E}">
        <p14:creationId xmlns:p14="http://schemas.microsoft.com/office/powerpoint/2010/main" val="1627485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B60A98-F164-A0C9-9E98-9E657BBDD427}"/>
              </a:ext>
            </a:extLst>
          </p:cNvPr>
          <p:cNvPicPr>
            <a:picLocks noGrp="1" noChangeAspect="1"/>
          </p:cNvPicPr>
          <p:nvPr>
            <p:ph idx="4294967295"/>
          </p:nvPr>
        </p:nvPicPr>
        <p:blipFill>
          <a:blip r:embed="rId2"/>
          <a:stretch>
            <a:fillRect/>
          </a:stretch>
        </p:blipFill>
        <p:spPr>
          <a:xfrm>
            <a:off x="2479040" y="772478"/>
            <a:ext cx="7082698" cy="5069522"/>
          </a:xfrm>
        </p:spPr>
      </p:pic>
    </p:spTree>
    <p:extLst>
      <p:ext uri="{BB962C8B-B14F-4D97-AF65-F5344CB8AC3E}">
        <p14:creationId xmlns:p14="http://schemas.microsoft.com/office/powerpoint/2010/main" val="2401270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227AB-7FDE-DB46-B5C3-4D30D1E50935}"/>
              </a:ext>
            </a:extLst>
          </p:cNvPr>
          <p:cNvPicPr>
            <a:picLocks noChangeAspect="1"/>
          </p:cNvPicPr>
          <p:nvPr/>
        </p:nvPicPr>
        <p:blipFill rotWithShape="1">
          <a:blip r:embed="rId2"/>
          <a:srcRect t="34168"/>
          <a:stretch/>
        </p:blipFill>
        <p:spPr>
          <a:xfrm>
            <a:off x="2478366" y="156933"/>
            <a:ext cx="7235268" cy="6204768"/>
          </a:xfrm>
          <a:prstGeom prst="rect">
            <a:avLst/>
          </a:prstGeom>
        </p:spPr>
      </p:pic>
    </p:spTree>
    <p:extLst>
      <p:ext uri="{BB962C8B-B14F-4D97-AF65-F5344CB8AC3E}">
        <p14:creationId xmlns:p14="http://schemas.microsoft.com/office/powerpoint/2010/main" val="335513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7D82D1-F352-B03F-97C9-4E723396C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FDDF-BB3A-C85E-0B90-042B7FF413AE}"/>
              </a:ext>
            </a:extLst>
          </p:cNvPr>
          <p:cNvSpPr>
            <a:spLocks noGrp="1"/>
          </p:cNvSpPr>
          <p:nvPr>
            <p:ph type="title" idx="4294967295"/>
          </p:nvPr>
        </p:nvSpPr>
        <p:spPr>
          <a:xfrm>
            <a:off x="0" y="0"/>
            <a:ext cx="11877040" cy="840422"/>
          </a:xfrm>
        </p:spPr>
        <p:txBody>
          <a:bodyPr/>
          <a:lstStyle/>
          <a:p>
            <a:r>
              <a:rPr lang="en-US" dirty="0"/>
              <a:t>Serial and Parallel Mediation: Differences</a:t>
            </a:r>
          </a:p>
        </p:txBody>
      </p:sp>
      <p:sp>
        <p:nvSpPr>
          <p:cNvPr id="3" name="Content Placeholder 2">
            <a:extLst>
              <a:ext uri="{FF2B5EF4-FFF2-40B4-BE49-F238E27FC236}">
                <a16:creationId xmlns:a16="http://schemas.microsoft.com/office/drawing/2014/main" id="{D8034D1F-4565-ADE0-DF77-2549E2C6F598}"/>
              </a:ext>
            </a:extLst>
          </p:cNvPr>
          <p:cNvSpPr>
            <a:spLocks noGrp="1"/>
          </p:cNvSpPr>
          <p:nvPr>
            <p:ph idx="4294967295"/>
          </p:nvPr>
        </p:nvSpPr>
        <p:spPr>
          <a:xfrm>
            <a:off x="121920" y="840422"/>
            <a:ext cx="10058400" cy="384968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Mediators influence each other in a causal sequence—</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affects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which then affects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2</a:t>
            </a:r>
            <a:r>
              <a:rPr lang="en-US" sz="2000" dirty="0">
                <a:latin typeface="Calibri" panose="020F0502020204030204" pitchFamily="34" charset="0"/>
                <a:ea typeface="Calibri" panose="020F0502020204030204" pitchFamily="34" charset="0"/>
                <a:cs typeface="Calibri" panose="020F0502020204030204" pitchFamily="34" charset="0"/>
              </a:rPr>
              <a:t>, ultimately influencing </a:t>
            </a:r>
            <a:r>
              <a:rPr lang="en-US" sz="2000" i="1" dirty="0">
                <a:latin typeface="Calibri" panose="020F0502020204030204" pitchFamily="34" charset="0"/>
                <a:ea typeface="Calibri" panose="020F0502020204030204" pitchFamily="34" charset="0"/>
                <a:cs typeface="Calibri" panose="020F0502020204030204" pitchFamily="34" charset="0"/>
              </a:rPr>
              <a:t>Y</a:t>
            </a:r>
          </a:p>
          <a:p>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i="1" dirty="0">
                <a:latin typeface="Calibri" panose="020F0502020204030204" pitchFamily="34" charset="0"/>
                <a:ea typeface="Calibri" panose="020F0502020204030204" pitchFamily="34" charset="0"/>
                <a:cs typeface="Calibri" panose="020F0502020204030204" pitchFamily="34" charset="0"/>
              </a:rPr>
              <a:t>order</a:t>
            </a:r>
            <a:r>
              <a:rPr lang="en-US" sz="2000" dirty="0">
                <a:latin typeface="Calibri" panose="020F0502020204030204" pitchFamily="34" charset="0"/>
                <a:ea typeface="Calibri" panose="020F0502020204030204" pitchFamily="34" charset="0"/>
                <a:cs typeface="Calibri" panose="020F0502020204030204" pitchFamily="34" charset="0"/>
              </a:rPr>
              <a:t> of mediators </a:t>
            </a:r>
            <a:r>
              <a:rPr lang="en-US" sz="2000" b="1" i="1" dirty="0">
                <a:latin typeface="Calibri" panose="020F0502020204030204" pitchFamily="34" charset="0"/>
                <a:ea typeface="Calibri" panose="020F0502020204030204" pitchFamily="34" charset="0"/>
                <a:cs typeface="Calibri" panose="020F0502020204030204" pitchFamily="34" charset="0"/>
              </a:rPr>
              <a:t>matters</a:t>
            </a:r>
            <a:r>
              <a:rPr lang="en-US" sz="2000" dirty="0">
                <a:latin typeface="Calibri" panose="020F0502020204030204" pitchFamily="34" charset="0"/>
                <a:ea typeface="Calibri" panose="020F0502020204030204" pitchFamily="34" charset="0"/>
                <a:cs typeface="Calibri" panose="020F0502020204030204" pitchFamily="34" charset="0"/>
              </a:rPr>
              <a:t>, as each mediator transmits the effect of the previous step</a:t>
            </a:r>
          </a:p>
          <a:p>
            <a:pPr lvl="1"/>
            <a:r>
              <a:rPr lang="en-US" sz="1800" b="1" dirty="0">
                <a:latin typeface="Calibri" panose="020F0502020204030204" pitchFamily="34" charset="0"/>
                <a:ea typeface="Calibri" panose="020F0502020204030204" pitchFamily="34" charset="0"/>
                <a:cs typeface="Calibri" panose="020F0502020204030204" pitchFamily="34" charset="0"/>
              </a:rPr>
              <a:t>Note</a:t>
            </a:r>
            <a:r>
              <a:rPr lang="en-US" sz="1800" dirty="0">
                <a:latin typeface="Calibri" panose="020F0502020204030204" pitchFamily="34" charset="0"/>
                <a:ea typeface="Calibri" panose="020F0502020204030204" pitchFamily="34" charset="0"/>
                <a:cs typeface="Calibri" panose="020F0502020204030204" pitchFamily="34" charset="0"/>
              </a:rPr>
              <a:t>: in PROCESS place variables in the order in which you hypothesize your variables will be related</a:t>
            </a:r>
          </a:p>
          <a:p>
            <a:r>
              <a:rPr lang="en-US" sz="2000" dirty="0">
                <a:latin typeface="Calibri" panose="020F0502020204030204" pitchFamily="34" charset="0"/>
                <a:ea typeface="Calibri" panose="020F0502020204030204" pitchFamily="34" charset="0"/>
                <a:cs typeface="Calibri" panose="020F0502020204030204" pitchFamily="34" charset="0"/>
              </a:rPr>
              <a:t>The total indirect effect is still the sum of individual pathways, but the paths include chains of effects (e.g.,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baseline="-25000" dirty="0">
                <a:latin typeface="Calibri" panose="020F0502020204030204" pitchFamily="34" charset="0"/>
                <a:ea typeface="Calibri" panose="020F0502020204030204" pitchFamily="34" charset="0"/>
                <a:cs typeface="Calibri" panose="020F0502020204030204" pitchFamily="34" charset="0"/>
              </a:rPr>
              <a:t>2</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Parallel mediation is model 4 in PROCESS, serial mediation is model 6</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2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5" name="Rectangle 1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17" name="Rectangle 1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7" name="Title 6">
            <a:extLst>
              <a:ext uri="{FF2B5EF4-FFF2-40B4-BE49-F238E27FC236}">
                <a16:creationId xmlns:a16="http://schemas.microsoft.com/office/drawing/2014/main" id="{E549B4D1-CAEF-913D-FB8D-81E72B196FC3}"/>
              </a:ext>
            </a:extLst>
          </p:cNvPr>
          <p:cNvSpPr>
            <a:spLocks noGrp="1"/>
          </p:cNvSpPr>
          <p:nvPr>
            <p:ph type="title"/>
          </p:nvPr>
        </p:nvSpPr>
        <p:spPr>
          <a:xfrm>
            <a:off x="6579450" y="727627"/>
            <a:ext cx="4957553" cy="1645920"/>
          </a:xfrm>
        </p:spPr>
        <p:txBody>
          <a:bodyPr vert="horz" lIns="91440" tIns="45720" rIns="91440" bIns="45720" rtlCol="0" anchor="ctr">
            <a:normAutofit/>
          </a:bodyPr>
          <a:lstStyle/>
          <a:p>
            <a:pPr>
              <a:lnSpc>
                <a:spcPct val="90000"/>
              </a:lnSpc>
            </a:pPr>
            <a:r>
              <a:rPr lang="en-US" sz="3600" dirty="0">
                <a:solidFill>
                  <a:schemeClr val="tx1">
                    <a:lumMod val="85000"/>
                    <a:lumOff val="15000"/>
                  </a:schemeClr>
                </a:solidFill>
              </a:rPr>
              <a:t>The Johnson-</a:t>
            </a:r>
            <a:r>
              <a:rPr lang="en-US" sz="3600" dirty="0" err="1">
                <a:solidFill>
                  <a:schemeClr val="tx1">
                    <a:lumMod val="85000"/>
                    <a:lumOff val="15000"/>
                  </a:schemeClr>
                </a:solidFill>
              </a:rPr>
              <a:t>Neyman</a:t>
            </a:r>
            <a:r>
              <a:rPr lang="en-US" sz="3600" dirty="0">
                <a:solidFill>
                  <a:schemeClr val="tx1">
                    <a:lumMod val="85000"/>
                    <a:lumOff val="15000"/>
                  </a:schemeClr>
                </a:solidFill>
              </a:rPr>
              <a:t> Technique</a:t>
            </a:r>
          </a:p>
        </p:txBody>
      </p:sp>
      <p:sp>
        <p:nvSpPr>
          <p:cNvPr id="19" name="Rectangle 1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sp>
        <p:nvSpPr>
          <p:cNvPr id="21" name="Rectangle 2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gona Book" panose="02020404030301010803"/>
              <a:ea typeface="+mn-ea"/>
              <a:cs typeface="+mn-cs"/>
            </a:endParaRPr>
          </a:p>
        </p:txBody>
      </p:sp>
      <p:pic>
        <p:nvPicPr>
          <p:cNvPr id="5" name="Content Placeholder 4">
            <a:extLst>
              <a:ext uri="{FF2B5EF4-FFF2-40B4-BE49-F238E27FC236}">
                <a16:creationId xmlns:a16="http://schemas.microsoft.com/office/drawing/2014/main" id="{E5BDA83C-3F76-6591-D493-0F633FEA2E0E}"/>
              </a:ext>
            </a:extLst>
          </p:cNvPr>
          <p:cNvPicPr>
            <a:picLocks noGrp="1" noChangeAspect="1"/>
          </p:cNvPicPr>
          <p:nvPr>
            <p:ph idx="1"/>
          </p:nvPr>
        </p:nvPicPr>
        <p:blipFill>
          <a:blip r:embed="rId2"/>
          <a:stretch>
            <a:fillRect/>
          </a:stretch>
        </p:blipFill>
        <p:spPr>
          <a:xfrm>
            <a:off x="1205256" y="1634948"/>
            <a:ext cx="4414438" cy="3606268"/>
          </a:xfrm>
          <a:prstGeom prst="rect">
            <a:avLst/>
          </a:prstGeom>
        </p:spPr>
      </p:pic>
      <p:sp>
        <p:nvSpPr>
          <p:cNvPr id="8" name="Text Placeholder 7">
            <a:extLst>
              <a:ext uri="{FF2B5EF4-FFF2-40B4-BE49-F238E27FC236}">
                <a16:creationId xmlns:a16="http://schemas.microsoft.com/office/drawing/2014/main" id="{EFF6D47E-4428-3CC4-FE2E-107550B6B5CC}"/>
              </a:ext>
            </a:extLst>
          </p:cNvPr>
          <p:cNvSpPr>
            <a:spLocks noGrp="1"/>
          </p:cNvSpPr>
          <p:nvPr>
            <p:ph type="body" sz="half" idx="2"/>
          </p:nvPr>
        </p:nvSpPr>
        <p:spPr>
          <a:xfrm>
            <a:off x="6579450" y="2538919"/>
            <a:ext cx="4957554" cy="3496120"/>
          </a:xfrm>
        </p:spPr>
        <p:txBody>
          <a:bodyPr vert="horz" lIns="91440" tIns="45720" rIns="91440" bIns="45720" rtlCol="0">
            <a:normAutofit/>
          </a:bodyPr>
          <a:lstStyle/>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J-N technique is a powerful approach to visualizing regions of significance</a:t>
            </a:r>
          </a:p>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J-N gives the value for which the moderation is significant </a:t>
            </a:r>
          </a:p>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Here that value is 8.43, meaning that all values above that are significant moderators above that value</a:t>
            </a:r>
          </a:p>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also means that 86.18% of the ages fall above the age at which the moderator is significant</a:t>
            </a:r>
          </a:p>
        </p:txBody>
      </p:sp>
    </p:spTree>
    <p:extLst>
      <p:ext uri="{BB962C8B-B14F-4D97-AF65-F5344CB8AC3E}">
        <p14:creationId xmlns:p14="http://schemas.microsoft.com/office/powerpoint/2010/main" val="1978900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C20AF8-C41C-F429-4AD4-4B8FB3A72491}"/>
              </a:ext>
            </a:extLst>
          </p:cNvPr>
          <p:cNvPicPr>
            <a:picLocks noChangeAspect="1"/>
          </p:cNvPicPr>
          <p:nvPr/>
        </p:nvPicPr>
        <p:blipFill>
          <a:blip r:embed="rId2"/>
          <a:stretch>
            <a:fillRect/>
          </a:stretch>
        </p:blipFill>
        <p:spPr>
          <a:xfrm>
            <a:off x="2492608" y="4136552"/>
            <a:ext cx="3211059" cy="2470785"/>
          </a:xfrm>
          <a:prstGeom prst="rect">
            <a:avLst/>
          </a:prstGeom>
        </p:spPr>
      </p:pic>
      <p:pic>
        <p:nvPicPr>
          <p:cNvPr id="3" name="Picture 2">
            <a:extLst>
              <a:ext uri="{FF2B5EF4-FFF2-40B4-BE49-F238E27FC236}">
                <a16:creationId xmlns:a16="http://schemas.microsoft.com/office/drawing/2014/main" id="{C3585F69-5F1D-1913-BC2D-58CD8F387B4F}"/>
              </a:ext>
            </a:extLst>
          </p:cNvPr>
          <p:cNvPicPr>
            <a:picLocks noChangeAspect="1"/>
          </p:cNvPicPr>
          <p:nvPr/>
        </p:nvPicPr>
        <p:blipFill>
          <a:blip r:embed="rId3"/>
          <a:stretch>
            <a:fillRect/>
          </a:stretch>
        </p:blipFill>
        <p:spPr>
          <a:xfrm>
            <a:off x="1727201" y="117396"/>
            <a:ext cx="8453120" cy="4019156"/>
          </a:xfrm>
          <a:prstGeom prst="rect">
            <a:avLst/>
          </a:prstGeom>
        </p:spPr>
      </p:pic>
      <p:graphicFrame>
        <p:nvGraphicFramePr>
          <p:cNvPr id="4" name="Table 3">
            <a:extLst>
              <a:ext uri="{FF2B5EF4-FFF2-40B4-BE49-F238E27FC236}">
                <a16:creationId xmlns:a16="http://schemas.microsoft.com/office/drawing/2014/main" id="{7E3D7885-E3E0-8AB5-545A-4F6CED89164B}"/>
              </a:ext>
            </a:extLst>
          </p:cNvPr>
          <p:cNvGraphicFramePr>
            <a:graphicFrameLocks noGrp="1"/>
          </p:cNvGraphicFramePr>
          <p:nvPr/>
        </p:nvGraphicFramePr>
        <p:xfrm>
          <a:off x="5584094" y="4327921"/>
          <a:ext cx="3658797" cy="2228850"/>
        </p:xfrm>
        <a:graphic>
          <a:graphicData uri="http://schemas.openxmlformats.org/drawingml/2006/table">
            <a:tbl>
              <a:tblPr>
                <a:tableStyleId>{9D7B26C5-4107-4FEC-AEDC-1716B250A1EF}</a:tableStyleId>
              </a:tblPr>
              <a:tblGrid>
                <a:gridCol w="1219599">
                  <a:extLst>
                    <a:ext uri="{9D8B030D-6E8A-4147-A177-3AD203B41FA5}">
                      <a16:colId xmlns:a16="http://schemas.microsoft.com/office/drawing/2014/main" val="478811144"/>
                    </a:ext>
                  </a:extLst>
                </a:gridCol>
                <a:gridCol w="1219599">
                  <a:extLst>
                    <a:ext uri="{9D8B030D-6E8A-4147-A177-3AD203B41FA5}">
                      <a16:colId xmlns:a16="http://schemas.microsoft.com/office/drawing/2014/main" val="3066103163"/>
                    </a:ext>
                  </a:extLst>
                </a:gridCol>
                <a:gridCol w="1219599">
                  <a:extLst>
                    <a:ext uri="{9D8B030D-6E8A-4147-A177-3AD203B41FA5}">
                      <a16:colId xmlns:a16="http://schemas.microsoft.com/office/drawing/2014/main" val="2968721390"/>
                    </a:ext>
                  </a:extLst>
                </a:gridCol>
              </a:tblGrid>
              <a:tr h="190500">
                <a:tc>
                  <a:txBody>
                    <a:bodyPr/>
                    <a:lstStyle/>
                    <a:p>
                      <a:pPr algn="ctr" fontAlgn="b"/>
                      <a:r>
                        <a:rPr lang="en-US" sz="1400" u="none" strike="noStrike" dirty="0">
                          <a:effectLst/>
                        </a:rPr>
                        <a:t>age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tra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delin</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0443086"/>
                  </a:ext>
                </a:extLst>
              </a:tr>
              <a:tr h="190500">
                <a:tc>
                  <a:txBody>
                    <a:bodyPr/>
                    <a:lstStyle/>
                    <a:p>
                      <a:pPr algn="ctr" fontAlgn="b"/>
                      <a:r>
                        <a:rPr lang="en-US" sz="1400" u="none" strike="noStrike" dirty="0">
                          <a:effectLst/>
                          <a:latin typeface="Aptos" panose="020B0004020202020204" pitchFamily="34" charset="0"/>
                        </a:rPr>
                        <a:t>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39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58.4152</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2725930169"/>
                  </a:ext>
                </a:extLst>
              </a:tr>
              <a:tr h="190500">
                <a:tc>
                  <a:txBody>
                    <a:bodyPr/>
                    <a:lstStyle/>
                    <a:p>
                      <a:pPr algn="ctr" fontAlgn="b"/>
                      <a:r>
                        <a:rPr lang="en-US" sz="1400" u="none" strike="noStrike" dirty="0">
                          <a:effectLst/>
                          <a:latin typeface="Aptos" panose="020B0004020202020204" pitchFamily="34" charset="0"/>
                        </a:rPr>
                        <a:t>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49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59.1281</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396328918"/>
                  </a:ext>
                </a:extLst>
              </a:tr>
              <a:tr h="190500">
                <a:tc>
                  <a:txBody>
                    <a:bodyPr/>
                    <a:lstStyle/>
                    <a:p>
                      <a:pPr algn="ctr" fontAlgn="b"/>
                      <a:r>
                        <a:rPr lang="en-US" sz="1400" u="none" strike="noStrike">
                          <a:effectLst/>
                          <a:latin typeface="Aptos" panose="020B0004020202020204" pitchFamily="34" charset="0"/>
                        </a:rPr>
                        <a:t>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60.0548</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3293886312"/>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39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59.3569</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2445992148"/>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49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60.5131</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528246526"/>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62</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62.0161</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480495152"/>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39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60.7695</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3805816800"/>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49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62.5906</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645217815"/>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62</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64.9579</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4186298523"/>
                  </a:ext>
                </a:extLst>
              </a:tr>
            </a:tbl>
          </a:graphicData>
        </a:graphic>
      </p:graphicFrame>
    </p:spTree>
    <p:extLst>
      <p:ext uri="{BB962C8B-B14F-4D97-AF65-F5344CB8AC3E}">
        <p14:creationId xmlns:p14="http://schemas.microsoft.com/office/powerpoint/2010/main" val="268759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788B25A-CB25-ED50-0547-BE4E702BEFAE}"/>
              </a:ext>
            </a:extLst>
          </p:cNvPr>
          <p:cNvSpPr>
            <a:spLocks noGrp="1"/>
          </p:cNvSpPr>
          <p:nvPr>
            <p:ph idx="1"/>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Question</a:t>
            </a:r>
            <a:r>
              <a:rPr lang="en-US" dirty="0">
                <a:latin typeface="Calibri" panose="020F0502020204030204" pitchFamily="34" charset="0"/>
                <a:ea typeface="Calibri" panose="020F0502020204030204" pitchFamily="34" charset="0"/>
                <a:cs typeface="Calibri" panose="020F0502020204030204" pitchFamily="34" charset="0"/>
              </a:rPr>
              <a:t>: why is it likely to NOT find moderation is significant?</a:t>
            </a:r>
          </a:p>
          <a:p>
            <a:r>
              <a:rPr lang="en-US" dirty="0">
                <a:latin typeface="Calibri" panose="020F0502020204030204" pitchFamily="34" charset="0"/>
                <a:ea typeface="Calibri" panose="020F0502020204030204" pitchFamily="34" charset="0"/>
                <a:cs typeface="Calibri" panose="020F0502020204030204" pitchFamily="34" charset="0"/>
              </a:rPr>
              <a:t>Let’s look at how to implement moderation in R</a:t>
            </a:r>
          </a:p>
        </p:txBody>
      </p:sp>
    </p:spTree>
    <p:extLst>
      <p:ext uri="{BB962C8B-B14F-4D97-AF65-F5344CB8AC3E}">
        <p14:creationId xmlns:p14="http://schemas.microsoft.com/office/powerpoint/2010/main" val="8899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353AD-A170-4400-A8D3-F49F26367AF7}"/>
              </a:ext>
            </a:extLst>
          </p:cNvPr>
          <p:cNvSpPr>
            <a:spLocks noGrp="1"/>
          </p:cNvSpPr>
          <p:nvPr>
            <p:ph type="title" idx="4294967295"/>
          </p:nvPr>
        </p:nvSpPr>
        <p:spPr>
          <a:xfrm>
            <a:off x="1618082" y="4779792"/>
            <a:ext cx="8943998" cy="856722"/>
          </a:xfrm>
        </p:spPr>
        <p:txBody>
          <a:bodyPr vert="horz" lIns="91440" tIns="45720" rIns="91440" bIns="45720" rtlCol="0" anchor="b">
            <a:normAutofit/>
          </a:bodyPr>
          <a:lstStyle/>
          <a:p>
            <a:r>
              <a:rPr lang="en-US">
                <a:solidFill>
                  <a:schemeClr val="tx1">
                    <a:lumMod val="85000"/>
                    <a:lumOff val="15000"/>
                  </a:schemeClr>
                </a:solidFill>
              </a:rPr>
              <a:t>Simple Mediation v Serial Mediation</a:t>
            </a:r>
          </a:p>
        </p:txBody>
      </p:sp>
      <p:pic>
        <p:nvPicPr>
          <p:cNvPr id="12" name="Picture 11">
            <a:extLst>
              <a:ext uri="{FF2B5EF4-FFF2-40B4-BE49-F238E27FC236}">
                <a16:creationId xmlns:a16="http://schemas.microsoft.com/office/drawing/2014/main" id="{1F6192D5-1EEF-A979-6B88-2C75FA65DC17}"/>
              </a:ext>
            </a:extLst>
          </p:cNvPr>
          <p:cNvPicPr>
            <a:picLocks noChangeAspect="1"/>
          </p:cNvPicPr>
          <p:nvPr/>
        </p:nvPicPr>
        <p:blipFill>
          <a:blip r:embed="rId3"/>
          <a:stretch>
            <a:fillRect/>
          </a:stretch>
        </p:blipFill>
        <p:spPr>
          <a:xfrm>
            <a:off x="8142869" y="1423793"/>
            <a:ext cx="3299484" cy="2134513"/>
          </a:xfrm>
          <a:prstGeom prst="rect">
            <a:avLst/>
          </a:prstGeom>
        </p:spPr>
      </p:pic>
      <p:pic>
        <p:nvPicPr>
          <p:cNvPr id="8" name="Content Placeholder 7">
            <a:extLst>
              <a:ext uri="{FF2B5EF4-FFF2-40B4-BE49-F238E27FC236}">
                <a16:creationId xmlns:a16="http://schemas.microsoft.com/office/drawing/2014/main" id="{F9CFA3F6-9F5D-0FFC-9415-E8D9D765FC79}"/>
              </a:ext>
            </a:extLst>
          </p:cNvPr>
          <p:cNvPicPr>
            <a:picLocks noChangeAspect="1"/>
          </p:cNvPicPr>
          <p:nvPr/>
        </p:nvPicPr>
        <p:blipFill>
          <a:blip r:embed="rId4"/>
          <a:stretch>
            <a:fillRect/>
          </a:stretch>
        </p:blipFill>
        <p:spPr>
          <a:xfrm>
            <a:off x="883920" y="1419434"/>
            <a:ext cx="3154331" cy="2302661"/>
          </a:xfrm>
          <a:prstGeom prst="rect">
            <a:avLst/>
          </a:prstGeom>
        </p:spPr>
      </p:pic>
      <p:pic>
        <p:nvPicPr>
          <p:cNvPr id="10" name="Picture 9">
            <a:extLst>
              <a:ext uri="{FF2B5EF4-FFF2-40B4-BE49-F238E27FC236}">
                <a16:creationId xmlns:a16="http://schemas.microsoft.com/office/drawing/2014/main" id="{AA40E594-9CD9-125C-2AA9-B140C1EAE578}"/>
              </a:ext>
            </a:extLst>
          </p:cNvPr>
          <p:cNvPicPr>
            <a:picLocks noChangeAspect="1"/>
          </p:cNvPicPr>
          <p:nvPr/>
        </p:nvPicPr>
        <p:blipFill>
          <a:blip r:embed="rId5"/>
          <a:stretch>
            <a:fillRect/>
          </a:stretch>
        </p:blipFill>
        <p:spPr>
          <a:xfrm>
            <a:off x="4462940" y="1423793"/>
            <a:ext cx="3227896" cy="2178830"/>
          </a:xfrm>
          <a:prstGeom prst="rect">
            <a:avLst/>
          </a:prstGeom>
        </p:spPr>
      </p:pic>
    </p:spTree>
    <p:extLst>
      <p:ext uri="{BB962C8B-B14F-4D97-AF65-F5344CB8AC3E}">
        <p14:creationId xmlns:p14="http://schemas.microsoft.com/office/powerpoint/2010/main" val="19374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FDB76-A1C8-8C84-1332-D1A2BF5F4C94}"/>
              </a:ext>
            </a:extLst>
          </p:cNvPr>
          <p:cNvPicPr>
            <a:picLocks noChangeAspect="1"/>
          </p:cNvPicPr>
          <p:nvPr/>
        </p:nvPicPr>
        <p:blipFill>
          <a:blip r:embed="rId2"/>
          <a:stretch>
            <a:fillRect/>
          </a:stretch>
        </p:blipFill>
        <p:spPr>
          <a:xfrm>
            <a:off x="169203" y="0"/>
            <a:ext cx="8053754" cy="6858000"/>
          </a:xfrm>
          <a:prstGeom prst="rect">
            <a:avLst/>
          </a:prstGeom>
        </p:spPr>
      </p:pic>
      <p:sp>
        <p:nvSpPr>
          <p:cNvPr id="4" name="Rectangle 3">
            <a:extLst>
              <a:ext uri="{FF2B5EF4-FFF2-40B4-BE49-F238E27FC236}">
                <a16:creationId xmlns:a16="http://schemas.microsoft.com/office/drawing/2014/main" id="{E8A1560B-5A10-1F0F-7948-221C063393BF}"/>
              </a:ext>
            </a:extLst>
          </p:cNvPr>
          <p:cNvSpPr/>
          <p:nvPr/>
        </p:nvSpPr>
        <p:spPr>
          <a:xfrm>
            <a:off x="284480" y="2316480"/>
            <a:ext cx="7721600" cy="518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F97FBE-6283-0CF9-71F5-743E3ABC57F6}"/>
              </a:ext>
            </a:extLst>
          </p:cNvPr>
          <p:cNvSpPr/>
          <p:nvPr/>
        </p:nvSpPr>
        <p:spPr>
          <a:xfrm>
            <a:off x="284480" y="2834640"/>
            <a:ext cx="7721600" cy="16154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CD8666-50D7-08B3-5278-306C10621DF5}"/>
              </a:ext>
            </a:extLst>
          </p:cNvPr>
          <p:cNvSpPr/>
          <p:nvPr/>
        </p:nvSpPr>
        <p:spPr>
          <a:xfrm>
            <a:off x="284480" y="4450080"/>
            <a:ext cx="7721600" cy="10058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E68CE7-0E46-FFA6-4D3C-766FF746E2E9}"/>
              </a:ext>
            </a:extLst>
          </p:cNvPr>
          <p:cNvSpPr/>
          <p:nvPr/>
        </p:nvSpPr>
        <p:spPr>
          <a:xfrm>
            <a:off x="284480" y="5455920"/>
            <a:ext cx="7721600" cy="10058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026C86-A02C-87E4-2585-61B3AA5C1F3E}"/>
              </a:ext>
            </a:extLst>
          </p:cNvPr>
          <p:cNvSpPr txBox="1"/>
          <p:nvPr/>
        </p:nvSpPr>
        <p:spPr>
          <a:xfrm>
            <a:off x="8338234" y="582067"/>
            <a:ext cx="3488006" cy="5693866"/>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Only </a:t>
            </a:r>
            <a:r>
              <a:rPr lang="en-US" sz="1400" b="1" dirty="0">
                <a:latin typeface="Calibri" panose="020F0502020204030204" pitchFamily="34" charset="0"/>
                <a:ea typeface="Calibri" panose="020F0502020204030204" pitchFamily="34" charset="0"/>
                <a:cs typeface="Calibri" panose="020F0502020204030204" pitchFamily="34" charset="0"/>
              </a:rPr>
              <a:t>two of the seven </a:t>
            </a:r>
            <a:r>
              <a:rPr lang="en-US" sz="1400" dirty="0">
                <a:latin typeface="Calibri" panose="020F0502020204030204" pitchFamily="34" charset="0"/>
                <a:ea typeface="Calibri" panose="020F0502020204030204" pitchFamily="34" charset="0"/>
                <a:cs typeface="Calibri" panose="020F0502020204030204" pitchFamily="34" charset="0"/>
              </a:rPr>
              <a:t>indirect effects contain CIs lying entirely above zero.</a:t>
            </a: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More specifically, we found that physically abused children are less likely to be engaged at school, which is, in turn, associated with poorer grades and a higher propensity to engage in adult violent crime (indirect effect = 0.0260, Boot SE = 0.0154, Boot LL CI = 0.0050, Boot UL CI = 0.0701). </a:t>
            </a: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The second direct effect included the impact of connectedness, school attachments, and poor academic achievement and was also statistically significant (effect =0.0270, Boot SE = 0.0165, Boot LL CI = 0.0050, Boot UL CI = 0.0751). </a:t>
            </a: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Relative to those who are physically abused, non-maltreated children are more academically engaged, thereby increasing their sense of belonging at school, which, in turn, is associated with better academic outcomes and a higher probability of transitioning away from delinquency as an adult</a:t>
            </a:r>
          </a:p>
        </p:txBody>
      </p:sp>
    </p:spTree>
    <p:extLst>
      <p:ext uri="{BB962C8B-B14F-4D97-AF65-F5344CB8AC3E}">
        <p14:creationId xmlns:p14="http://schemas.microsoft.com/office/powerpoint/2010/main" val="32885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 calcmode="lin" valueType="num">
                                      <p:cBhvr additive="base">
                                        <p:cTn id="4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FF272C-7399-3057-BF38-B2703F1A4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14D20-324E-BB69-F00A-013A37765CD9}"/>
              </a:ext>
            </a:extLst>
          </p:cNvPr>
          <p:cNvSpPr>
            <a:spLocks noGrp="1"/>
          </p:cNvSpPr>
          <p:nvPr>
            <p:ph type="title" idx="4294967295"/>
          </p:nvPr>
        </p:nvSpPr>
        <p:spPr>
          <a:xfrm>
            <a:off x="111760" y="145733"/>
            <a:ext cx="10058400" cy="759142"/>
          </a:xfrm>
        </p:spPr>
        <p:txBody>
          <a:bodyPr/>
          <a:lstStyle/>
          <a:p>
            <a:r>
              <a:rPr lang="en-US" dirty="0"/>
              <a:t>How many pathways?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2A4005-F1A8-E72F-3518-5CEA8144CB84}"/>
                  </a:ext>
                </a:extLst>
              </p:cNvPr>
              <p:cNvSpPr>
                <a:spLocks noGrp="1"/>
              </p:cNvSpPr>
              <p:nvPr>
                <p:ph idx="4294967295"/>
              </p:nvPr>
            </p:nvSpPr>
            <p:spPr>
              <a:xfrm>
                <a:off x="309880" y="904875"/>
                <a:ext cx="11572240" cy="4411708"/>
              </a:xfrm>
            </p:spPr>
            <p:txBody>
              <a:bodyPr>
                <a:normAutofit/>
              </a:bodyPr>
              <a:lstStyle/>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One consequence is that the number of pathways in a serial mediation model increases exponentially, or a lot.</a:t>
                </a: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If you have </a:t>
                </a:r>
                <a:r>
                  <a:rPr lang="en-US" sz="2000" i="1" dirty="0">
                    <a:latin typeface="Calibri" panose="020F0502020204030204" pitchFamily="34" charset="0"/>
                    <a:ea typeface="Calibri" panose="020F0502020204030204" pitchFamily="34" charset="0"/>
                    <a:cs typeface="Calibri" panose="020F0502020204030204" pitchFamily="34" charset="0"/>
                  </a:rPr>
                  <a:t>n </a:t>
                </a:r>
                <a:r>
                  <a:rPr lang="en-US" sz="2000" dirty="0">
                    <a:latin typeface="Calibri" panose="020F0502020204030204" pitchFamily="34" charset="0"/>
                    <a:ea typeface="Calibri" panose="020F0502020204030204" pitchFamily="34" charset="0"/>
                    <a:cs typeface="Calibri" panose="020F0502020204030204" pitchFamily="34" charset="0"/>
                  </a:rPr>
                  <a:t>mediators, the total number of indirect pathways is:</a:t>
                </a:r>
              </a:p>
              <a:p>
                <a:pPr marL="0" indent="0">
                  <a:buNone/>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panose="02040503050406030204" pitchFamily="18" charset="0"/>
                              <a:ea typeface="Calibri" panose="020F0502020204030204" pitchFamily="34" charset="0"/>
                              <a:cs typeface="Calibri" panose="020F0502020204030204" pitchFamily="34" charset="0"/>
                            </a:rPr>
                          </m:ctrlPr>
                        </m:naryPr>
                        <m:sub>
                          <m:r>
                            <m:rPr>
                              <m:brk m:alnAt="23"/>
                            </m:rPr>
                            <a:rPr lang="en-US" sz="2000" b="0" i="1" smtClean="0">
                              <a:latin typeface="Cambria Math" panose="02040503050406030204" pitchFamily="18" charset="0"/>
                              <a:ea typeface="Calibri" panose="020F0502020204030204" pitchFamily="34" charset="0"/>
                              <a:cs typeface="Calibri" panose="020F0502020204030204" pitchFamily="34" charset="0"/>
                            </a:rPr>
                            <m:t>𝑘</m:t>
                          </m:r>
                          <m:r>
                            <a:rPr lang="en-US" sz="2000" b="0" i="1" smtClean="0">
                              <a:latin typeface="Cambria Math" panose="02040503050406030204" pitchFamily="18" charset="0"/>
                              <a:ea typeface="Calibri" panose="020F0502020204030204" pitchFamily="34" charset="0"/>
                              <a:cs typeface="Calibri" panose="020F0502020204030204" pitchFamily="34" charset="0"/>
                            </a:rPr>
                            <m:t>=1</m:t>
                          </m:r>
                        </m:sub>
                        <m:sup>
                          <m:r>
                            <a:rPr lang="en-US" sz="2000" b="0" i="1" smtClean="0">
                              <a:latin typeface="Cambria Math" panose="02040503050406030204" pitchFamily="18" charset="0"/>
                              <a:ea typeface="Calibri" panose="020F0502020204030204" pitchFamily="34" charset="0"/>
                              <a:cs typeface="Calibri" panose="020F0502020204030204" pitchFamily="34" charset="0"/>
                            </a:rPr>
                            <m:t>𝑛</m:t>
                          </m:r>
                        </m:sup>
                        <m:e>
                          <m:d>
                            <m:dPr>
                              <m:ctrlPr>
                                <a:rPr lang="en-US" sz="2000" i="1" smtClean="0">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b="0" i="1" smtClean="0">
                                      <a:latin typeface="Cambria Math" panose="02040503050406030204" pitchFamily="18" charset="0"/>
                                      <a:ea typeface="Calibri" panose="020F0502020204030204" pitchFamily="34" charset="0"/>
                                      <a:cs typeface="Calibri" panose="020F0502020204030204" pitchFamily="34" charset="0"/>
                                    </a:rPr>
                                  </m:ctrlPr>
                                </m:eqArrPr>
                                <m:e>
                                  <m:r>
                                    <a:rPr lang="en-US" sz="2000" b="0" i="1" smtClean="0">
                                      <a:latin typeface="Cambria Math" panose="02040503050406030204" pitchFamily="18" charset="0"/>
                                      <a:ea typeface="Calibri" panose="020F0502020204030204" pitchFamily="34" charset="0"/>
                                      <a:cs typeface="Calibri" panose="020F0502020204030204" pitchFamily="34" charset="0"/>
                                    </a:rPr>
                                    <m:t>𝑛</m:t>
                                  </m:r>
                                </m:e>
                                <m:e>
                                  <m:r>
                                    <a:rPr lang="en-US" sz="2000" b="0" i="1" smtClean="0">
                                      <a:latin typeface="Cambria Math" panose="02040503050406030204" pitchFamily="18" charset="0"/>
                                      <a:ea typeface="Calibri" panose="020F0502020204030204" pitchFamily="34" charset="0"/>
                                      <a:cs typeface="Calibri" panose="020F0502020204030204" pitchFamily="34" charset="0"/>
                                    </a:rPr>
                                    <m:t>𝑘</m:t>
                                  </m:r>
                                </m:e>
                              </m:eqArr>
                            </m:e>
                          </m:d>
                          <m:r>
                            <a:rPr lang="en-US" sz="20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US" sz="2000" b="0" i="1" smtClean="0">
                                  <a:latin typeface="Cambria Math" panose="02040503050406030204" pitchFamily="18" charset="0"/>
                                  <a:ea typeface="Calibri" panose="020F0502020204030204" pitchFamily="34" charset="0"/>
                                  <a:cs typeface="Calibri" panose="020F0502020204030204" pitchFamily="34" charset="0"/>
                                </a:rPr>
                              </m:ctrlPr>
                            </m:sSupPr>
                            <m:e>
                              <m:r>
                                <a:rPr lang="en-US" sz="2000" b="0" i="1" smtClean="0">
                                  <a:latin typeface="Cambria Math" panose="02040503050406030204" pitchFamily="18" charset="0"/>
                                  <a:ea typeface="Calibri" panose="020F0502020204030204" pitchFamily="34" charset="0"/>
                                  <a:cs typeface="Calibri" panose="020F0502020204030204" pitchFamily="34" charset="0"/>
                                </a:rPr>
                                <m:t>2</m:t>
                              </m:r>
                            </m:e>
                            <m:sup>
                              <m:r>
                                <a:rPr lang="en-US" sz="2000" b="0" i="1" smtClean="0">
                                  <a:latin typeface="Cambria Math" panose="02040503050406030204" pitchFamily="18" charset="0"/>
                                  <a:ea typeface="Calibri" panose="020F0502020204030204" pitchFamily="34" charset="0"/>
                                  <a:cs typeface="Calibri" panose="020F0502020204030204" pitchFamily="34" charset="0"/>
                                </a:rPr>
                                <m:t>𝑛</m:t>
                              </m:r>
                            </m:sup>
                          </m:sSup>
                          <m:r>
                            <a:rPr lang="en-US" sz="2000" b="0" i="1" smtClean="0">
                              <a:latin typeface="Cambria Math" panose="02040503050406030204" pitchFamily="18" charset="0"/>
                              <a:ea typeface="Calibri" panose="020F0502020204030204" pitchFamily="34" charset="0"/>
                              <a:cs typeface="Calibri" panose="020F0502020204030204" pitchFamily="34" charset="0"/>
                            </a:rPr>
                            <m:t>−1</m:t>
                          </m:r>
                        </m:e>
                      </m:nary>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14:m>
                  <m:oMath xmlns:m="http://schemas.openxmlformats.org/officeDocument/2006/math">
                    <m:d>
                      <m:dPr>
                        <m:ctrlPr>
                          <a:rPr lang="en-US" sz="2000" i="1" smtClean="0">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b="0" i="1" smtClean="0">
                                <a:latin typeface="Cambria Math" panose="02040503050406030204" pitchFamily="18" charset="0"/>
                                <a:ea typeface="Calibri" panose="020F0502020204030204" pitchFamily="34" charset="0"/>
                                <a:cs typeface="Calibri" panose="020F0502020204030204" pitchFamily="34" charset="0"/>
                              </a:rPr>
                            </m:ctrlPr>
                          </m:eqArrPr>
                          <m:e>
                            <m:r>
                              <a:rPr lang="en-US" sz="2000" b="0" i="1" smtClean="0">
                                <a:latin typeface="Cambria Math" panose="02040503050406030204" pitchFamily="18" charset="0"/>
                                <a:ea typeface="Calibri" panose="020F0502020204030204" pitchFamily="34" charset="0"/>
                                <a:cs typeface="Calibri" panose="020F0502020204030204" pitchFamily="34" charset="0"/>
                              </a:rPr>
                              <m:t>𝑛</m:t>
                            </m:r>
                          </m:e>
                          <m:e>
                            <m:r>
                              <a:rPr lang="en-US" sz="2000" b="0" i="1" smtClean="0">
                                <a:latin typeface="Cambria Math" panose="02040503050406030204" pitchFamily="18" charset="0"/>
                                <a:ea typeface="Calibri" panose="020F0502020204030204" pitchFamily="34" charset="0"/>
                                <a:cs typeface="Calibri" panose="020F0502020204030204" pitchFamily="34" charset="0"/>
                              </a:rPr>
                              <m:t>𝑘</m:t>
                            </m:r>
                          </m:e>
                        </m:eqArr>
                      </m:e>
                    </m:d>
                  </m:oMath>
                </a14:m>
                <a:r>
                  <a:rPr lang="en-US" sz="2000" dirty="0">
                    <a:latin typeface="Calibri" panose="020F0502020204030204" pitchFamily="34" charset="0"/>
                    <a:ea typeface="Calibri" panose="020F0502020204030204" pitchFamily="34" charset="0"/>
                    <a:cs typeface="Calibri" panose="020F0502020204030204" pitchFamily="34" charset="0"/>
                  </a:rPr>
                  <a:t> = the number of ways to chose </a:t>
                </a:r>
                <a:r>
                  <a:rPr lang="en-US" sz="2000" i="1" dirty="0">
                    <a:latin typeface="Calibri" panose="020F0502020204030204" pitchFamily="34" charset="0"/>
                    <a:ea typeface="Calibri" panose="020F0502020204030204" pitchFamily="34" charset="0"/>
                    <a:cs typeface="Calibri" panose="020F0502020204030204" pitchFamily="34" charset="0"/>
                  </a:rPr>
                  <a:t>k </a:t>
                </a:r>
                <a:r>
                  <a:rPr lang="en-US" sz="2000" dirty="0">
                    <a:latin typeface="Calibri" panose="020F0502020204030204" pitchFamily="34" charset="0"/>
                    <a:ea typeface="Calibri" panose="020F0502020204030204" pitchFamily="34" charset="0"/>
                    <a:cs typeface="Calibri" panose="020F0502020204030204" pitchFamily="34" charset="0"/>
                  </a:rPr>
                  <a:t>mediators from </a:t>
                </a:r>
                <a:r>
                  <a:rPr lang="en-US" sz="2000" i="1" dirty="0">
                    <a:latin typeface="Calibri" panose="020F0502020204030204" pitchFamily="34" charset="0"/>
                    <a:ea typeface="Calibri" panose="020F0502020204030204" pitchFamily="34" charset="0"/>
                    <a:cs typeface="Calibri" panose="020F0502020204030204" pitchFamily="34" charset="0"/>
                  </a:rPr>
                  <a:t>n</a:t>
                </a:r>
              </a:p>
              <a:p>
                <a:pPr>
                  <a:lnSpc>
                    <a:spcPct val="100000"/>
                  </a:lnSpc>
                </a:pPr>
                <a:r>
                  <a:rPr lang="en-US" sz="2000" u="sng" dirty="0">
                    <a:latin typeface="Calibri" panose="020F0502020204030204" pitchFamily="34" charset="0"/>
                    <a:ea typeface="Calibri" panose="020F0502020204030204" pitchFamily="34" charset="0"/>
                    <a:cs typeface="Calibri" panose="020F0502020204030204" pitchFamily="34" charset="0"/>
                  </a:rPr>
                  <a:t>Example</a:t>
                </a:r>
                <a:r>
                  <a:rPr lang="en-US" sz="2000" dirty="0">
                    <a:latin typeface="Calibri" panose="020F0502020204030204" pitchFamily="34" charset="0"/>
                    <a:ea typeface="Calibri" panose="020F0502020204030204" pitchFamily="34" charset="0"/>
                    <a:cs typeface="Calibri" panose="020F0502020204030204" pitchFamily="34" charset="0"/>
                  </a:rPr>
                  <a:t>: the total number of indirect pathways with 3 mediators is</a:t>
                </a:r>
              </a:p>
              <a:p>
                <a:pPr marL="0" indent="0" algn="ctr">
                  <a:lnSpc>
                    <a:spcPct val="100000"/>
                  </a:lnSpc>
                  <a:buNone/>
                </a:pPr>
                <a14:m>
                  <m:oMath xmlns:m="http://schemas.openxmlformats.org/officeDocument/2006/math">
                    <m:nary>
                      <m:naryPr>
                        <m:chr m:val="∑"/>
                        <m:ctrlPr>
                          <a:rPr lang="en-US" sz="2000" i="1">
                            <a:latin typeface="Cambria Math" panose="02040503050406030204" pitchFamily="18" charset="0"/>
                            <a:ea typeface="Calibri" panose="020F0502020204030204" pitchFamily="34" charset="0"/>
                            <a:cs typeface="Calibri" panose="020F0502020204030204" pitchFamily="34" charset="0"/>
                          </a:rPr>
                        </m:ctrlPr>
                      </m:naryPr>
                      <m:sub>
                        <m:r>
                          <m:rPr>
                            <m:brk m:alnAt="23"/>
                          </m:rPr>
                          <a:rPr lang="en-US" sz="2000" i="1">
                            <a:latin typeface="Cambria Math" panose="02040503050406030204" pitchFamily="18" charset="0"/>
                            <a:ea typeface="Calibri" panose="020F0502020204030204" pitchFamily="34" charset="0"/>
                            <a:cs typeface="Calibri" panose="020F0502020204030204" pitchFamily="34" charset="0"/>
                          </a:rPr>
                          <m:t>𝑘</m:t>
                        </m:r>
                        <m:r>
                          <a:rPr lang="en-US" sz="2000" i="1">
                            <a:latin typeface="Cambria Math" panose="02040503050406030204" pitchFamily="18" charset="0"/>
                            <a:ea typeface="Calibri" panose="020F0502020204030204" pitchFamily="34" charset="0"/>
                            <a:cs typeface="Calibri" panose="020F0502020204030204" pitchFamily="34" charset="0"/>
                          </a:rPr>
                          <m:t>=1</m:t>
                        </m:r>
                      </m:sub>
                      <m:sup>
                        <m:r>
                          <a:rPr lang="en-US" sz="2000" i="1">
                            <a:latin typeface="Cambria Math" panose="02040503050406030204" pitchFamily="18" charset="0"/>
                            <a:ea typeface="Calibri" panose="020F0502020204030204" pitchFamily="34" charset="0"/>
                            <a:cs typeface="Calibri" panose="020F0502020204030204" pitchFamily="34" charset="0"/>
                          </a:rPr>
                          <m:t>𝑛</m:t>
                        </m:r>
                      </m:sup>
                      <m:e>
                        <m:d>
                          <m:dPr>
                            <m:ctrlPr>
                              <a:rPr lang="en-US" sz="2000" i="1">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i="1">
                                    <a:latin typeface="Cambria Math" panose="02040503050406030204" pitchFamily="18" charset="0"/>
                                    <a:ea typeface="Calibri" panose="020F0502020204030204" pitchFamily="34" charset="0"/>
                                    <a:cs typeface="Calibri" panose="020F0502020204030204" pitchFamily="34" charset="0"/>
                                  </a:rPr>
                                </m:ctrlPr>
                              </m:eqArrPr>
                              <m:e>
                                <m:r>
                                  <a:rPr lang="en-US" sz="2000" i="1">
                                    <a:latin typeface="Cambria Math" panose="02040503050406030204" pitchFamily="18" charset="0"/>
                                    <a:ea typeface="Calibri" panose="020F0502020204030204" pitchFamily="34" charset="0"/>
                                    <a:cs typeface="Calibri" panose="020F0502020204030204" pitchFamily="34" charset="0"/>
                                  </a:rPr>
                                  <m:t>𝑛</m:t>
                                </m:r>
                              </m:e>
                              <m:e>
                                <m:r>
                                  <a:rPr lang="en-US" sz="2000" i="1">
                                    <a:latin typeface="Cambria Math" panose="02040503050406030204" pitchFamily="18" charset="0"/>
                                    <a:ea typeface="Calibri" panose="020F0502020204030204" pitchFamily="34" charset="0"/>
                                    <a:cs typeface="Calibri" panose="020F0502020204030204" pitchFamily="34" charset="0"/>
                                  </a:rPr>
                                  <m:t>𝑘</m:t>
                                </m:r>
                              </m:e>
                            </m:eqArr>
                          </m:e>
                        </m:d>
                      </m:e>
                    </m:nary>
                    <m:r>
                      <a:rPr lang="en-US" sz="2000" b="0" i="1" smtClean="0">
                        <a:latin typeface="Cambria Math" panose="02040503050406030204" pitchFamily="18" charset="0"/>
                        <a:ea typeface="Cambria Math" panose="02040503050406030204" pitchFamily="18" charset="0"/>
                        <a:cs typeface="Calibri" panose="020F0502020204030204" pitchFamily="34" charset="0"/>
                      </a:rPr>
                      <m:t>=</m:t>
                    </m:r>
                    <m:d>
                      <m:dPr>
                        <m:ctrlPr>
                          <a:rPr lang="en-US" sz="2000" i="1">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i="1">
                                <a:latin typeface="Cambria Math" panose="02040503050406030204" pitchFamily="18" charset="0"/>
                                <a:ea typeface="Calibri" panose="020F0502020204030204" pitchFamily="34" charset="0"/>
                                <a:cs typeface="Calibri" panose="020F0502020204030204" pitchFamily="34" charset="0"/>
                              </a:rPr>
                            </m:ctrlPr>
                          </m:eqArrPr>
                          <m:e>
                            <m:r>
                              <a:rPr lang="en-US" sz="2000" i="1">
                                <a:latin typeface="Cambria Math" panose="02040503050406030204" pitchFamily="18" charset="0"/>
                                <a:ea typeface="Calibri" panose="020F0502020204030204" pitchFamily="34" charset="0"/>
                                <a:cs typeface="Calibri" panose="020F0502020204030204" pitchFamily="34" charset="0"/>
                              </a:rPr>
                              <m:t>3</m:t>
                            </m:r>
                          </m:e>
                          <m:e>
                            <m:r>
                              <a:rPr lang="en-US" sz="2000" i="1">
                                <a:latin typeface="Cambria Math" panose="02040503050406030204" pitchFamily="18" charset="0"/>
                                <a:ea typeface="Calibri" panose="020F0502020204030204" pitchFamily="34" charset="0"/>
                                <a:cs typeface="Calibri" panose="020F0502020204030204" pitchFamily="34" charset="0"/>
                              </a:rPr>
                              <m:t>1</m:t>
                            </m:r>
                          </m:e>
                        </m:eqArr>
                      </m:e>
                    </m:d>
                    <m:r>
                      <a:rPr lang="en-US" sz="2000" i="1">
                        <a:latin typeface="Cambria Math" panose="02040503050406030204" pitchFamily="18" charset="0"/>
                        <a:ea typeface="Cambria Math" panose="02040503050406030204" pitchFamily="18" charset="0"/>
                        <a:cs typeface="Calibri" panose="020F0502020204030204" pitchFamily="34" charset="0"/>
                      </a:rPr>
                      <m:t>+</m:t>
                    </m:r>
                    <m:d>
                      <m:dPr>
                        <m:ctrlPr>
                          <a:rPr lang="en-US" sz="2000" i="1">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i="1">
                                <a:latin typeface="Cambria Math" panose="02040503050406030204" pitchFamily="18" charset="0"/>
                                <a:ea typeface="Calibri" panose="020F0502020204030204" pitchFamily="34" charset="0"/>
                                <a:cs typeface="Calibri" panose="020F0502020204030204" pitchFamily="34" charset="0"/>
                              </a:rPr>
                            </m:ctrlPr>
                          </m:eqArrPr>
                          <m:e>
                            <m:r>
                              <a:rPr lang="en-US" sz="2000" i="1">
                                <a:latin typeface="Cambria Math" panose="02040503050406030204" pitchFamily="18" charset="0"/>
                                <a:ea typeface="Calibri" panose="020F0502020204030204" pitchFamily="34" charset="0"/>
                                <a:cs typeface="Calibri" panose="020F0502020204030204" pitchFamily="34" charset="0"/>
                              </a:rPr>
                              <m:t>3</m:t>
                            </m:r>
                          </m:e>
                          <m:e>
                            <m:r>
                              <a:rPr lang="en-US" sz="2000" i="1">
                                <a:latin typeface="Cambria Math" panose="02040503050406030204" pitchFamily="18" charset="0"/>
                                <a:ea typeface="Calibri" panose="020F0502020204030204" pitchFamily="34" charset="0"/>
                                <a:cs typeface="Calibri" panose="020F0502020204030204" pitchFamily="34" charset="0"/>
                              </a:rPr>
                              <m:t>2</m:t>
                            </m:r>
                          </m:e>
                        </m:eqArr>
                      </m:e>
                    </m:d>
                    <m:r>
                      <a:rPr lang="en-US" sz="2000" i="1">
                        <a:latin typeface="Cambria Math" panose="02040503050406030204" pitchFamily="18" charset="0"/>
                        <a:ea typeface="Cambria Math" panose="02040503050406030204" pitchFamily="18" charset="0"/>
                        <a:cs typeface="Calibri" panose="020F0502020204030204" pitchFamily="34" charset="0"/>
                      </a:rPr>
                      <m:t>+</m:t>
                    </m:r>
                    <m:d>
                      <m:dPr>
                        <m:ctrlPr>
                          <a:rPr lang="en-US" sz="2000" i="1">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000" i="1">
                                <a:latin typeface="Cambria Math" panose="02040503050406030204" pitchFamily="18" charset="0"/>
                                <a:ea typeface="Calibri" panose="020F0502020204030204" pitchFamily="34" charset="0"/>
                                <a:cs typeface="Calibri" panose="020F0502020204030204" pitchFamily="34" charset="0"/>
                              </a:rPr>
                            </m:ctrlPr>
                          </m:eqArrPr>
                          <m:e>
                            <m:r>
                              <a:rPr lang="en-US" sz="2000" i="1">
                                <a:latin typeface="Cambria Math" panose="02040503050406030204" pitchFamily="18" charset="0"/>
                                <a:ea typeface="Calibri" panose="020F0502020204030204" pitchFamily="34" charset="0"/>
                                <a:cs typeface="Calibri" panose="020F0502020204030204" pitchFamily="34" charset="0"/>
                              </a:rPr>
                              <m:t>3</m:t>
                            </m:r>
                          </m:e>
                          <m:e>
                            <m:r>
                              <a:rPr lang="en-US" sz="2000" i="1">
                                <a:latin typeface="Cambria Math" panose="02040503050406030204" pitchFamily="18" charset="0"/>
                                <a:ea typeface="Calibri" panose="020F0502020204030204" pitchFamily="34" charset="0"/>
                                <a:cs typeface="Calibri" panose="020F0502020204030204" pitchFamily="34" charset="0"/>
                              </a:rPr>
                              <m:t>3</m:t>
                            </m:r>
                          </m:e>
                        </m:eqArr>
                      </m:e>
                    </m:d>
                    <m:r>
                      <a:rPr lang="en-US" sz="2000" b="0" i="1" smtClean="0">
                        <a:latin typeface="Cambria Math" panose="02040503050406030204" pitchFamily="18" charset="0"/>
                        <a:ea typeface="Calibri" panose="020F0502020204030204" pitchFamily="34" charset="0"/>
                        <a:cs typeface="Calibri" panose="020F0502020204030204" pitchFamily="34" charset="0"/>
                      </a:rPr>
                      <m:t>=</m:t>
                    </m:r>
                    <m:r>
                      <a:rPr lang="en-US" sz="2000" b="0" i="1" smtClean="0">
                        <a:latin typeface="Cambria Math" panose="02040503050406030204" pitchFamily="18" charset="0"/>
                        <a:ea typeface="Cambria Math" panose="02040503050406030204" pitchFamily="18" charset="0"/>
                        <a:cs typeface="Calibri" panose="020F0502020204030204" pitchFamily="34" charset="0"/>
                      </a:rPr>
                      <m:t>3+3+1=</m:t>
                    </m:r>
                  </m:oMath>
                </a14:m>
                <a:r>
                  <a:rPr lang="en-US" sz="2000" dirty="0">
                    <a:latin typeface="Calibri" panose="020F0502020204030204" pitchFamily="34" charset="0"/>
                    <a:ea typeface="Calibri" panose="020F0502020204030204" pitchFamily="34" charset="0"/>
                    <a:cs typeface="Calibri" panose="020F0502020204030204" pitchFamily="34" charset="0"/>
                  </a:rPr>
                  <a:t>7</a:t>
                </a:r>
                <a:r>
                  <a:rPr lang="en-US" sz="2000" dirty="0">
                    <a:ea typeface="Calibri" panose="020F0502020204030204" pitchFamily="34" charset="0"/>
                    <a:cs typeface="Calibri" panose="020F0502020204030204" pitchFamily="34" charset="0"/>
                  </a:rPr>
                  <a:t> </a:t>
                </a:r>
                <a14:m>
                  <m:oMath xmlns:m="http://schemas.openxmlformats.org/officeDocument/2006/math">
                    <m:r>
                      <a:rPr lang="en-US" sz="2000" b="0" i="1" dirty="0" smtClean="0">
                        <a:latin typeface="Cambria Math" panose="02040503050406030204" pitchFamily="18" charset="0"/>
                        <a:ea typeface="Calibri" panose="020F0502020204030204" pitchFamily="34" charset="0"/>
                        <a:cs typeface="Calibri" panose="020F0502020204030204" pitchFamily="34" charset="0"/>
                      </a:rPr>
                      <m:t>→</m:t>
                    </m:r>
                    <m:sSup>
                      <m:sSupPr>
                        <m:ctrlPr>
                          <a:rPr lang="en-US" sz="2000" i="1">
                            <a:latin typeface="Cambria Math" panose="02040503050406030204" pitchFamily="18" charset="0"/>
                            <a:ea typeface="Calibri" panose="020F0502020204030204" pitchFamily="34" charset="0"/>
                            <a:cs typeface="Calibri" panose="020F0502020204030204" pitchFamily="34" charset="0"/>
                          </a:rPr>
                        </m:ctrlPr>
                      </m:sSupPr>
                      <m:e>
                        <m:r>
                          <a:rPr lang="en-US" sz="2000" i="1">
                            <a:latin typeface="Cambria Math" panose="02040503050406030204" pitchFamily="18" charset="0"/>
                            <a:ea typeface="Calibri" panose="020F0502020204030204" pitchFamily="34" charset="0"/>
                            <a:cs typeface="Calibri" panose="020F0502020204030204" pitchFamily="34" charset="0"/>
                          </a:rPr>
                          <m:t>2</m:t>
                        </m:r>
                      </m:e>
                      <m:sup>
                        <m:r>
                          <a:rPr lang="en-US" sz="2000" i="1">
                            <a:latin typeface="Cambria Math" panose="02040503050406030204" pitchFamily="18" charset="0"/>
                            <a:ea typeface="Calibri" panose="020F0502020204030204" pitchFamily="34" charset="0"/>
                            <a:cs typeface="Calibri" panose="020F0502020204030204" pitchFamily="34" charset="0"/>
                          </a:rPr>
                          <m:t>𝑛</m:t>
                        </m:r>
                      </m:sup>
                    </m:sSup>
                    <m:r>
                      <a:rPr lang="en-US" sz="2000" i="1">
                        <a:latin typeface="Cambria Math" panose="02040503050406030204" pitchFamily="18" charset="0"/>
                        <a:ea typeface="Calibri" panose="020F0502020204030204" pitchFamily="34" charset="0"/>
                        <a:cs typeface="Calibri" panose="020F0502020204030204" pitchFamily="34" charset="0"/>
                      </a:rPr>
                      <m:t>−1</m:t>
                    </m:r>
                  </m:oMath>
                </a14:m>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152A4005-F1A8-E72F-3518-5CEA8144CB84}"/>
                  </a:ext>
                </a:extLst>
              </p:cNvPr>
              <p:cNvSpPr>
                <a:spLocks noGrp="1" noRot="1" noChangeAspect="1" noMove="1" noResize="1" noEditPoints="1" noAdjustHandles="1" noChangeArrowheads="1" noChangeShapeType="1" noTextEdit="1"/>
              </p:cNvSpPr>
              <p:nvPr>
                <p:ph idx="4294967295"/>
              </p:nvPr>
            </p:nvSpPr>
            <p:spPr>
              <a:xfrm>
                <a:off x="309880" y="904875"/>
                <a:ext cx="11572240" cy="4411708"/>
              </a:xfrm>
              <a:blipFill>
                <a:blip r:embed="rId2"/>
                <a:stretch>
                  <a:fillRect l="-474"/>
                </a:stretch>
              </a:blipFill>
            </p:spPr>
            <p:txBody>
              <a:bodyPr/>
              <a:lstStyle/>
              <a:p>
                <a:r>
                  <a:rPr lang="en-US">
                    <a:noFill/>
                  </a:rPr>
                  <a:t> </a:t>
                </a:r>
              </a:p>
            </p:txBody>
          </p:sp>
        </mc:Fallback>
      </mc:AlternateContent>
    </p:spTree>
    <p:extLst>
      <p:ext uri="{BB962C8B-B14F-4D97-AF65-F5344CB8AC3E}">
        <p14:creationId xmlns:p14="http://schemas.microsoft.com/office/powerpoint/2010/main" val="1276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67AC2-BF41-8E4C-7EB6-D03CAA3B9F90}"/>
              </a:ext>
            </a:extLst>
          </p:cNvPr>
          <p:cNvSpPr txBox="1"/>
          <p:nvPr/>
        </p:nvSpPr>
        <p:spPr>
          <a:xfrm>
            <a:off x="7346731" y="963802"/>
            <a:ext cx="3321269"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Here are the valid paths: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Length 1: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M₁</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M₂</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Length 2 (only forward):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M₁ → M₂</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M₁ → M₃</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M₂ → M₃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Length 3: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M₁ → M₂ → M₃</a:t>
            </a:r>
          </a:p>
        </p:txBody>
      </p:sp>
      <p:pic>
        <p:nvPicPr>
          <p:cNvPr id="6" name="Content Placeholder 8">
            <a:extLst>
              <a:ext uri="{FF2B5EF4-FFF2-40B4-BE49-F238E27FC236}">
                <a16:creationId xmlns:a16="http://schemas.microsoft.com/office/drawing/2014/main" id="{AC20F44C-5272-ACD0-8C04-44840167710E}"/>
              </a:ext>
            </a:extLst>
          </p:cNvPr>
          <p:cNvPicPr>
            <a:picLocks noChangeAspect="1"/>
          </p:cNvPicPr>
          <p:nvPr/>
        </p:nvPicPr>
        <p:blipFill>
          <a:blip r:embed="rId2"/>
          <a:stretch>
            <a:fillRect/>
          </a:stretch>
        </p:blipFill>
        <p:spPr>
          <a:xfrm>
            <a:off x="418370" y="1057697"/>
            <a:ext cx="6394376" cy="3836625"/>
          </a:xfrm>
          <a:prstGeom prst="rect">
            <a:avLst/>
          </a:prstGeom>
        </p:spPr>
      </p:pic>
    </p:spTree>
    <p:extLst>
      <p:ext uri="{BB962C8B-B14F-4D97-AF65-F5344CB8AC3E}">
        <p14:creationId xmlns:p14="http://schemas.microsoft.com/office/powerpoint/2010/main" val="6856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Ecology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927</TotalTime>
  <Words>5105</Words>
  <Application>Microsoft Office PowerPoint</Application>
  <PresentationFormat>Widescreen</PresentationFormat>
  <Paragraphs>498</Paragraphs>
  <Slides>52</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Aptos</vt:lpstr>
      <vt:lpstr>Aptos Display</vt:lpstr>
      <vt:lpstr>Arial</vt:lpstr>
      <vt:lpstr>Calibri</vt:lpstr>
      <vt:lpstr>Cambria Math</vt:lpstr>
      <vt:lpstr>Corbel</vt:lpstr>
      <vt:lpstr>Courier New</vt:lpstr>
      <vt:lpstr>Garamond</vt:lpstr>
      <vt:lpstr>Sagona Book</vt:lpstr>
      <vt:lpstr>Sagona ExtraLight</vt:lpstr>
      <vt:lpstr>Sagona ExtraLight (Headings)</vt:lpstr>
      <vt:lpstr>Office Theme</vt:lpstr>
      <vt:lpstr>SavonVTI</vt:lpstr>
      <vt:lpstr>Ecology 16x9</vt:lpstr>
      <vt:lpstr>Mediation and Moderation (Part 3)</vt:lpstr>
      <vt:lpstr>Serial Mediation</vt:lpstr>
      <vt:lpstr>Child Maltreatment, School Bonds, and Adult Violence: A Serial Mediation Model</vt:lpstr>
      <vt:lpstr>Serial and Parallel Mediation: Similarities</vt:lpstr>
      <vt:lpstr>Serial and Parallel Mediation: Differences</vt:lpstr>
      <vt:lpstr>Simple Mediation v Serial Mediation</vt:lpstr>
      <vt:lpstr>PowerPoint Presentation</vt:lpstr>
      <vt:lpstr>How many pathways?</vt:lpstr>
      <vt:lpstr>PowerPoint Presentation</vt:lpstr>
      <vt:lpstr>A Two-Mediator Serial Model</vt:lpstr>
      <vt:lpstr>Two Mediators in Serial</vt:lpstr>
      <vt:lpstr>Multiple mediator model of the presumed media influence study</vt:lpstr>
      <vt:lpstr>Take the output ONE step at a time!!</vt:lpstr>
      <vt:lpstr>Step 1: Does X Affect the First Mediator (IMPORT)?</vt:lpstr>
      <vt:lpstr>Step 1 Interpretation</vt:lpstr>
      <vt:lpstr>PowerPoint Presentation</vt:lpstr>
      <vt:lpstr>Step 2 Interpretation</vt:lpstr>
      <vt:lpstr>PowerPoint Presentation</vt:lpstr>
      <vt:lpstr>Step 3 Interpretation</vt:lpstr>
      <vt:lpstr>Step 4: Direct vs. Indirect Effects</vt:lpstr>
      <vt:lpstr>Step 4: Interpretation (for clarity)</vt:lpstr>
      <vt:lpstr>Statistical Model</vt:lpstr>
      <vt:lpstr>Bonus: Contrasts in specific indirect effects</vt:lpstr>
      <vt:lpstr>Are the indirect effects significantly different from each other?</vt:lpstr>
      <vt:lpstr>Step 5: Contrasts of Indirect Effects</vt:lpstr>
      <vt:lpstr>Step 5: Indirect Effect Contrasts</vt:lpstr>
      <vt:lpstr>Combining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Moderation</vt:lpstr>
      <vt:lpstr>Simple Moderation</vt:lpstr>
      <vt:lpstr>Example 7: Simple Moderation</vt:lpstr>
      <vt:lpstr>Moderation Results</vt:lpstr>
      <vt:lpstr>PowerPoint Presentation</vt:lpstr>
      <vt:lpstr>PowerPoint Presentation</vt:lpstr>
      <vt:lpstr>PowerPoint Presentation</vt:lpstr>
      <vt:lpstr>Data to graph</vt:lpstr>
      <vt:lpstr>The Johnson-Neyman (J-N)  Regions of Significance</vt:lpstr>
      <vt:lpstr>Example</vt:lpstr>
      <vt:lpstr>Using Process in R</vt:lpstr>
      <vt:lpstr>PowerPoint Presentation</vt:lpstr>
      <vt:lpstr>PowerPoint Presentation</vt:lpstr>
      <vt:lpstr>PowerPoint Presentation</vt:lpstr>
      <vt:lpstr>The Johnson-Neyman Technique</vt:lpstr>
      <vt:lpstr>PowerPoint Presentation</vt:lpstr>
      <vt:lpstr>PowerPoint Presentation</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Barboza-Salerno, Gia</dc:creator>
  <cp:lastModifiedBy>Barboza-Salerno, Gia</cp:lastModifiedBy>
  <cp:revision>20</cp:revision>
  <dcterms:created xsi:type="dcterms:W3CDTF">2025-03-23T20:35:05Z</dcterms:created>
  <dcterms:modified xsi:type="dcterms:W3CDTF">2025-03-24T12:02:53Z</dcterms:modified>
</cp:coreProperties>
</file>